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4525" r:id="rId1"/>
  </p:sldMasterIdLst>
  <p:notesMasterIdLst>
    <p:notesMasterId r:id="rId45"/>
  </p:notesMasterIdLst>
  <p:handoutMasterIdLst>
    <p:handoutMasterId r:id="rId46"/>
  </p:handoutMasterIdLst>
  <p:sldIdLst>
    <p:sldId id="256" r:id="rId2"/>
    <p:sldId id="340" r:id="rId3"/>
    <p:sldId id="348" r:id="rId4"/>
    <p:sldId id="357" r:id="rId5"/>
    <p:sldId id="349" r:id="rId6"/>
    <p:sldId id="343" r:id="rId7"/>
    <p:sldId id="350" r:id="rId8"/>
    <p:sldId id="346" r:id="rId9"/>
    <p:sldId id="347" r:id="rId10"/>
    <p:sldId id="352" r:id="rId11"/>
    <p:sldId id="354" r:id="rId12"/>
    <p:sldId id="353" r:id="rId13"/>
    <p:sldId id="355" r:id="rId14"/>
    <p:sldId id="356" r:id="rId15"/>
    <p:sldId id="289" r:id="rId16"/>
    <p:sldId id="288" r:id="rId17"/>
    <p:sldId id="282" r:id="rId18"/>
    <p:sldId id="286" r:id="rId19"/>
    <p:sldId id="269" r:id="rId20"/>
    <p:sldId id="270" r:id="rId21"/>
    <p:sldId id="274" r:id="rId22"/>
    <p:sldId id="296" r:id="rId23"/>
    <p:sldId id="338" r:id="rId24"/>
    <p:sldId id="334" r:id="rId25"/>
    <p:sldId id="325" r:id="rId26"/>
    <p:sldId id="318" r:id="rId27"/>
    <p:sldId id="319" r:id="rId28"/>
    <p:sldId id="275" r:id="rId29"/>
    <p:sldId id="311" r:id="rId30"/>
    <p:sldId id="344" r:id="rId31"/>
    <p:sldId id="327" r:id="rId32"/>
    <p:sldId id="328" r:id="rId33"/>
    <p:sldId id="313" r:id="rId34"/>
    <p:sldId id="323" r:id="rId35"/>
    <p:sldId id="290" r:id="rId36"/>
    <p:sldId id="299" r:id="rId37"/>
    <p:sldId id="302" r:id="rId38"/>
    <p:sldId id="273" r:id="rId39"/>
    <p:sldId id="310" r:id="rId40"/>
    <p:sldId id="345" r:id="rId41"/>
    <p:sldId id="294" r:id="rId42"/>
    <p:sldId id="291" r:id="rId43"/>
    <p:sldId id="280" r:id="rId4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56" userDrawn="1">
          <p15:clr>
            <a:srgbClr val="A4A3A4"/>
          </p15:clr>
        </p15:guide>
        <p15:guide id="2" pos="3408" userDrawn="1">
          <p15:clr>
            <a:srgbClr val="A4A3A4"/>
          </p15:clr>
        </p15:guide>
      </p15:sldGuideLst>
    </p:ext>
    <p:ext uri="{2D200454-40CA-4A62-9FC3-DE9A4176ACB9}">
      <p15:notesGuideLst xmlns:p15="http://schemas.microsoft.com/office/powerpoint/2012/main">
        <p15:guide id="1" orient="horz" pos="2789" userDrawn="1">
          <p15:clr>
            <a:srgbClr val="A4A3A4"/>
          </p15:clr>
        </p15:guide>
        <p15:guide id="2" pos="2070" userDrawn="1">
          <p15:clr>
            <a:srgbClr val="A4A3A4"/>
          </p15:clr>
        </p15:guide>
        <p15:guide id="3" orient="horz" pos="2928" userDrawn="1">
          <p15:clr>
            <a:srgbClr val="A4A3A4"/>
          </p15:clr>
        </p15:guide>
        <p15:guide id="4"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2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6699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01" autoAdjust="0"/>
    <p:restoredTop sz="80952" autoAdjust="0"/>
  </p:normalViewPr>
  <p:slideViewPr>
    <p:cSldViewPr>
      <p:cViewPr varScale="1">
        <p:scale>
          <a:sx n="85" d="100"/>
          <a:sy n="85" d="100"/>
        </p:scale>
        <p:origin x="1116" y="90"/>
      </p:cViewPr>
      <p:guideLst>
        <p:guide orient="horz" pos="1056"/>
        <p:guide pos="3408"/>
      </p:guideLst>
    </p:cSldViewPr>
  </p:slideViewPr>
  <p:notesTextViewPr>
    <p:cViewPr>
      <p:scale>
        <a:sx n="1" d="1"/>
        <a:sy n="1" d="1"/>
      </p:scale>
      <p:origin x="0" y="0"/>
    </p:cViewPr>
  </p:notesTextViewPr>
  <p:sorterViewPr>
    <p:cViewPr varScale="1">
      <p:scale>
        <a:sx n="100" d="100"/>
        <a:sy n="100" d="100"/>
      </p:scale>
      <p:origin x="0" y="-12270"/>
    </p:cViewPr>
  </p:sorterViewPr>
  <p:notesViewPr>
    <p:cSldViewPr>
      <p:cViewPr varScale="1">
        <p:scale>
          <a:sx n="70" d="100"/>
          <a:sy n="70" d="100"/>
        </p:scale>
        <p:origin x="2004" y="72"/>
      </p:cViewPr>
      <p:guideLst>
        <p:guide orient="horz" pos="2789"/>
        <p:guide pos="2070"/>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wrap="square" lIns="93172" tIns="46586" rIns="93172" bIns="46586" numCol="1" anchor="t" anchorCtr="0" compatLnSpc="1">
            <a:prstTxWarp prst="textNoShape">
              <a:avLst/>
            </a:prstTxWarp>
          </a:bodyPr>
          <a:lstStyle>
            <a:lvl1pPr eaLnBrk="1" hangingPunct="1">
              <a:defRPr sz="1300"/>
            </a:lvl1pPr>
          </a:lstStyle>
          <a:p>
            <a:pPr>
              <a:defRPr/>
            </a:pPr>
            <a:endParaRPr lang="en-US" altLang="en-US" dirty="0">
              <a:cs typeface="Calibri" panose="020F0502020204030204" pitchFamily="34" charset="0"/>
            </a:endParaRPr>
          </a:p>
        </p:txBody>
      </p:sp>
      <p:sp>
        <p:nvSpPr>
          <p:cNvPr id="3" name="Date Placeholder 2"/>
          <p:cNvSpPr>
            <a:spLocks noGrp="1"/>
          </p:cNvSpPr>
          <p:nvPr>
            <p:ph type="dt" sz="quarter" idx="1"/>
          </p:nvPr>
        </p:nvSpPr>
        <p:spPr>
          <a:xfrm>
            <a:off x="3970938" y="0"/>
            <a:ext cx="3037840" cy="464820"/>
          </a:xfrm>
          <a:prstGeom prst="rect">
            <a:avLst/>
          </a:prstGeom>
        </p:spPr>
        <p:txBody>
          <a:bodyPr vert="horz" wrap="square" lIns="93172" tIns="46586" rIns="93172" bIns="46586" numCol="1" anchor="t" anchorCtr="0" compatLnSpc="1">
            <a:prstTxWarp prst="textNoShape">
              <a:avLst/>
            </a:prstTxWarp>
          </a:bodyPr>
          <a:lstStyle>
            <a:lvl1pPr algn="r" eaLnBrk="1" hangingPunct="1">
              <a:defRPr sz="1300"/>
            </a:lvl1pPr>
          </a:lstStyle>
          <a:p>
            <a:pPr>
              <a:defRPr/>
            </a:pPr>
            <a:endParaRPr lang="en-US" altLang="en-US" dirty="0">
              <a:cs typeface="Calibri" panose="020F0502020204030204" pitchFamily="34" charset="0"/>
            </a:endParaRPr>
          </a:p>
        </p:txBody>
      </p:sp>
      <p:sp>
        <p:nvSpPr>
          <p:cNvPr id="4" name="Footer Placeholder 3"/>
          <p:cNvSpPr>
            <a:spLocks noGrp="1"/>
          </p:cNvSpPr>
          <p:nvPr>
            <p:ph type="ftr" sz="quarter" idx="2"/>
          </p:nvPr>
        </p:nvSpPr>
        <p:spPr>
          <a:xfrm>
            <a:off x="0" y="8829967"/>
            <a:ext cx="3037840" cy="464820"/>
          </a:xfrm>
          <a:prstGeom prst="rect">
            <a:avLst/>
          </a:prstGeom>
        </p:spPr>
        <p:txBody>
          <a:bodyPr vert="horz" wrap="square" lIns="93172" tIns="46586" rIns="93172" bIns="46586" numCol="1" anchor="b" anchorCtr="0" compatLnSpc="1">
            <a:prstTxWarp prst="textNoShape">
              <a:avLst/>
            </a:prstTxWarp>
          </a:bodyPr>
          <a:lstStyle>
            <a:lvl1pPr eaLnBrk="1" hangingPunct="1">
              <a:defRPr sz="1300"/>
            </a:lvl1pPr>
          </a:lstStyle>
          <a:p>
            <a:pPr>
              <a:defRPr/>
            </a:pPr>
            <a:endParaRPr lang="en-US" altLang="en-US" dirty="0">
              <a:cs typeface="Calibri" panose="020F0502020204030204" pitchFamily="34" charset="0"/>
            </a:endParaRP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wrap="square" lIns="93172" tIns="46586" rIns="93172" bIns="46586" numCol="1" anchor="b" anchorCtr="0" compatLnSpc="1">
            <a:prstTxWarp prst="textNoShape">
              <a:avLst/>
            </a:prstTxWarp>
          </a:bodyPr>
          <a:lstStyle>
            <a:lvl1pPr algn="r" eaLnBrk="1" hangingPunct="1">
              <a:defRPr sz="1300"/>
            </a:lvl1pPr>
          </a:lstStyle>
          <a:p>
            <a:pPr>
              <a:defRPr/>
            </a:pPr>
            <a:fld id="{F38D2C32-40AA-4291-92F4-18E1CB89C791}" type="slidenum">
              <a:rPr lang="en-US" altLang="en-US">
                <a:cs typeface="Calibri" panose="020F0502020204030204" pitchFamily="34" charset="0"/>
              </a:rPr>
              <a:pPr>
                <a:defRPr/>
              </a:pPr>
              <a:t>‹#›</a:t>
            </a:fld>
            <a:endParaRPr lang="en-US" altLang="en-US" dirty="0">
              <a:cs typeface="Calibri" panose="020F0502020204030204" pitchFamily="34" charset="0"/>
            </a:endParaRPr>
          </a:p>
        </p:txBody>
      </p:sp>
    </p:spTree>
    <p:extLst>
      <p:ext uri="{BB962C8B-B14F-4D97-AF65-F5344CB8AC3E}">
        <p14:creationId xmlns:p14="http://schemas.microsoft.com/office/powerpoint/2010/main" val="207600195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01040" y="154942"/>
            <a:ext cx="2804160" cy="371210"/>
          </a:xfrm>
          <a:prstGeom prst="rect">
            <a:avLst/>
          </a:prstGeom>
        </p:spPr>
        <p:txBody>
          <a:bodyPr vert="horz" wrap="square" lIns="93172" tIns="46586" rIns="93172" bIns="46586" numCol="1" anchor="t" anchorCtr="0" compatLnSpc="1">
            <a:prstTxWarp prst="textNoShape">
              <a:avLst/>
            </a:prstTxWarp>
          </a:bodyPr>
          <a:lstStyle>
            <a:lvl1pPr eaLnBrk="1" hangingPunct="1">
              <a:defRPr sz="1400" b="1">
                <a:cs typeface="Calibri" panose="020F0502020204030204" pitchFamily="34" charset="0"/>
              </a:defRPr>
            </a:lvl1pPr>
          </a:lstStyle>
          <a:p>
            <a:pPr>
              <a:defRPr/>
            </a:pPr>
            <a:endParaRPr lang="en-US" altLang="en-US" dirty="0"/>
          </a:p>
        </p:txBody>
      </p:sp>
      <p:sp>
        <p:nvSpPr>
          <p:cNvPr id="3" name="Date Placeholder 2"/>
          <p:cNvSpPr>
            <a:spLocks noGrp="1"/>
          </p:cNvSpPr>
          <p:nvPr>
            <p:ph type="dt" idx="1"/>
          </p:nvPr>
        </p:nvSpPr>
        <p:spPr>
          <a:xfrm>
            <a:off x="4439920" y="154942"/>
            <a:ext cx="1869440" cy="371210"/>
          </a:xfrm>
          <a:prstGeom prst="rect">
            <a:avLst/>
          </a:prstGeom>
        </p:spPr>
        <p:txBody>
          <a:bodyPr vert="horz" wrap="square" lIns="93172" tIns="46586" rIns="93172" bIns="46586" numCol="1" anchor="t" anchorCtr="0" compatLnSpc="1">
            <a:prstTxWarp prst="textNoShape">
              <a:avLst/>
            </a:prstTxWarp>
          </a:bodyPr>
          <a:lstStyle>
            <a:lvl1pPr algn="r" eaLnBrk="1" hangingPunct="1">
              <a:defRPr sz="1300">
                <a:cs typeface="Calibri" panose="020F0502020204030204" pitchFamily="34" charset="0"/>
              </a:defRPr>
            </a:lvl1pPr>
          </a:lstStyle>
          <a:p>
            <a:pPr>
              <a:defRPr/>
            </a:pPr>
            <a:endParaRPr lang="en-US" altLang="en-US" dirty="0"/>
          </a:p>
        </p:txBody>
      </p:sp>
      <p:sp>
        <p:nvSpPr>
          <p:cNvPr id="4" name="Slide Image Placeholder 3"/>
          <p:cNvSpPr>
            <a:spLocks noGrp="1" noRot="1" noChangeAspect="1"/>
          </p:cNvSpPr>
          <p:nvPr>
            <p:ph type="sldImg" idx="2"/>
          </p:nvPr>
        </p:nvSpPr>
        <p:spPr>
          <a:xfrm>
            <a:off x="406400" y="698500"/>
            <a:ext cx="6197600" cy="3486150"/>
          </a:xfrm>
          <a:prstGeom prst="rect">
            <a:avLst/>
          </a:prstGeom>
          <a:noFill/>
          <a:ln w="12700">
            <a:solidFill>
              <a:prstClr val="black"/>
            </a:solidFill>
          </a:ln>
        </p:spPr>
        <p:txBody>
          <a:bodyPr vert="horz" lIns="93172" tIns="46586" rIns="93172" bIns="46586" rtlCol="0" anchor="ctr"/>
          <a:lstStyle/>
          <a:p>
            <a:pPr lvl="0"/>
            <a:endParaRPr lang="en-US" noProof="0"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2" tIns="46586" rIns="93172" bIns="46586" rtlCol="0"/>
          <a:lstStyle/>
          <a:p>
            <a:pPr lvl="0"/>
            <a:r>
              <a:rPr lang="en-US" noProof="0" dirty="0"/>
              <a:t>Click to edit Master text styles</a:t>
            </a:r>
          </a:p>
          <a:p>
            <a:pPr lvl="1"/>
            <a:r>
              <a:rPr lang="en-US" noProof="0" dirty="0"/>
              <a:t>Second level</a:t>
            </a:r>
          </a:p>
          <a:p>
            <a:pPr lvl="2"/>
            <a:r>
              <a:rPr lang="en-US" noProof="0" dirty="0"/>
              <a:t>Third level</a:t>
            </a:r>
          </a:p>
        </p:txBody>
      </p:sp>
      <p:sp>
        <p:nvSpPr>
          <p:cNvPr id="6" name="Footer Placeholder 5"/>
          <p:cNvSpPr>
            <a:spLocks noGrp="1"/>
          </p:cNvSpPr>
          <p:nvPr>
            <p:ph type="ftr" sz="quarter" idx="4"/>
          </p:nvPr>
        </p:nvSpPr>
        <p:spPr>
          <a:xfrm>
            <a:off x="701040" y="8754110"/>
            <a:ext cx="2804160" cy="279215"/>
          </a:xfrm>
          <a:prstGeom prst="rect">
            <a:avLst/>
          </a:prstGeom>
        </p:spPr>
        <p:txBody>
          <a:bodyPr vert="horz" wrap="square" lIns="93172" tIns="46586" rIns="93172" bIns="46586" numCol="1" anchor="b" anchorCtr="0" compatLnSpc="1">
            <a:prstTxWarp prst="textNoShape">
              <a:avLst/>
            </a:prstTxWarp>
          </a:bodyPr>
          <a:lstStyle>
            <a:lvl1pPr eaLnBrk="1" hangingPunct="1">
              <a:defRPr sz="1300">
                <a:cs typeface="Calibri" panose="020F0502020204030204" pitchFamily="34" charset="0"/>
              </a:defRPr>
            </a:lvl1pPr>
          </a:lstStyle>
          <a:p>
            <a:pPr>
              <a:defRPr/>
            </a:pPr>
            <a:endParaRPr lang="en-US" altLang="en-US" dirty="0"/>
          </a:p>
        </p:txBody>
      </p:sp>
      <p:sp>
        <p:nvSpPr>
          <p:cNvPr id="7" name="Slide Number Placeholder 6"/>
          <p:cNvSpPr>
            <a:spLocks noGrp="1"/>
          </p:cNvSpPr>
          <p:nvPr>
            <p:ph type="sldNum" sz="quarter" idx="5"/>
          </p:nvPr>
        </p:nvSpPr>
        <p:spPr>
          <a:xfrm>
            <a:off x="4534042" y="8810600"/>
            <a:ext cx="1775319" cy="277601"/>
          </a:xfrm>
          <a:prstGeom prst="rect">
            <a:avLst/>
          </a:prstGeom>
        </p:spPr>
        <p:txBody>
          <a:bodyPr vert="horz" wrap="square" lIns="93172" tIns="46586" rIns="93172" bIns="46586" numCol="1" anchor="b" anchorCtr="0" compatLnSpc="1">
            <a:prstTxWarp prst="textNoShape">
              <a:avLst/>
            </a:prstTxWarp>
          </a:bodyPr>
          <a:lstStyle>
            <a:lvl1pPr algn="r" eaLnBrk="1" hangingPunct="1">
              <a:defRPr sz="1400">
                <a:cs typeface="Calibri" panose="020F0502020204030204" pitchFamily="34" charset="0"/>
              </a:defRPr>
            </a:lvl1pPr>
          </a:lstStyle>
          <a:p>
            <a:pPr>
              <a:defRPr/>
            </a:pPr>
            <a:fld id="{1F96D11F-3E71-43AC-99F9-A3AAEA945F0C}" type="slidenum">
              <a:rPr lang="en-US" altLang="en-US" smtClean="0"/>
              <a:pPr>
                <a:defRPr/>
              </a:pPr>
              <a:t>‹#›</a:t>
            </a:fld>
            <a:endParaRPr lang="en-US" altLang="en-US" dirty="0"/>
          </a:p>
        </p:txBody>
      </p:sp>
    </p:spTree>
    <p:extLst>
      <p:ext uri="{BB962C8B-B14F-4D97-AF65-F5344CB8AC3E}">
        <p14:creationId xmlns:p14="http://schemas.microsoft.com/office/powerpoint/2010/main" val="3706219536"/>
      </p:ext>
    </p:extLst>
  </p:cSld>
  <p:clrMap bg1="lt1" tx1="dk1" bg2="lt2" tx2="dk2" accent1="accent1" accent2="accent2" accent3="accent3" accent4="accent4" accent5="accent5" accent6="accent6" hlink="hlink" folHlink="folHlink"/>
  <p:hf hdr="0" ftr="0"/>
  <p:notesStyle>
    <a:lvl1pPr marL="169863" indent="-169863" algn="l" defTabSz="457200" rtl="0" eaLnBrk="0" fontAlgn="base" hangingPunct="0">
      <a:spcBef>
        <a:spcPct val="30000"/>
      </a:spcBef>
      <a:spcAft>
        <a:spcPct val="0"/>
      </a:spcAft>
      <a:buClr>
        <a:schemeClr val="accent2"/>
      </a:buClr>
      <a:buSzPct val="95000"/>
      <a:buFont typeface="Calibri" panose="020F0502020204030204" pitchFamily="34" charset="0"/>
      <a:buChar char="●"/>
      <a:defRPr sz="1400" b="1" kern="1200">
        <a:solidFill>
          <a:schemeClr val="tx1"/>
        </a:solidFill>
        <a:latin typeface="+mn-lt"/>
        <a:ea typeface="+mn-ea"/>
        <a:cs typeface="+mn-cs"/>
      </a:defRPr>
    </a:lvl1pPr>
    <a:lvl2pPr marL="404813" indent="-169863" algn="l" defTabSz="457200" rtl="0" eaLnBrk="0" fontAlgn="base" hangingPunct="0">
      <a:spcBef>
        <a:spcPct val="30000"/>
      </a:spcBef>
      <a:spcAft>
        <a:spcPct val="0"/>
      </a:spcAft>
      <a:buClr>
        <a:srgbClr val="009900"/>
      </a:buClr>
      <a:buSzPct val="70000"/>
      <a:buFont typeface="Wingdings" panose="05000000000000000000" pitchFamily="2" charset="2"/>
      <a:buChar char="n"/>
      <a:defRPr sz="1400" b="1" kern="1200">
        <a:solidFill>
          <a:schemeClr val="tx1"/>
        </a:solidFill>
        <a:latin typeface="+mn-lt"/>
        <a:ea typeface="+mn-ea"/>
        <a:cs typeface="+mn-cs"/>
      </a:defRPr>
    </a:lvl2pPr>
    <a:lvl3pPr marL="574675" indent="-169863" algn="l" defTabSz="457200" rtl="0" eaLnBrk="0" fontAlgn="base" hangingPunct="0">
      <a:spcBef>
        <a:spcPct val="30000"/>
      </a:spcBef>
      <a:spcAft>
        <a:spcPct val="0"/>
      </a:spcAft>
      <a:buClr>
        <a:srgbClr val="0070C0"/>
      </a:buClr>
      <a:buSzPct val="70000"/>
      <a:buFont typeface="Wingdings" panose="05000000000000000000" pitchFamily="2" charset="2"/>
      <a:buChar char="®"/>
      <a:defRPr sz="1400" b="1" kern="1200">
        <a:solidFill>
          <a:schemeClr val="tx1"/>
        </a:solidFill>
        <a:latin typeface="+mn-lt"/>
        <a:ea typeface="+mn-ea"/>
        <a:cs typeface="+mn-cs"/>
      </a:defRPr>
    </a:lvl3pPr>
    <a:lvl4pPr marL="1600200" indent="-228600" algn="l" rtl="0" eaLnBrk="0" fontAlgn="base" hangingPunct="0">
      <a:spcBef>
        <a:spcPct val="30000"/>
      </a:spcBef>
      <a:spcAft>
        <a:spcPct val="0"/>
      </a:spcAft>
      <a:defRPr sz="1200" kern="1200">
        <a:solidFill>
          <a:schemeClr val="tx1"/>
        </a:solidFill>
        <a:latin typeface="+mn-lt"/>
        <a:ea typeface="+mn-ea"/>
        <a:cs typeface="+mn-cs"/>
      </a:defRPr>
    </a:lvl4pPr>
    <a:lvl5pPr marL="2057400" indent="-2286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xfrm>
            <a:off x="406400" y="698500"/>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Expanded section on Kiddie Tax – slides 2-14</a:t>
            </a:r>
            <a:endParaRPr lang="en-US" altLang="en-US" dirty="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57020" indent="-291161">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64647" indent="-232929">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30505" indent="-232929">
              <a:spcBef>
                <a:spcPct val="30000"/>
              </a:spcBef>
              <a:defRPr sz="1300">
                <a:solidFill>
                  <a:schemeClr val="tx1"/>
                </a:solidFill>
                <a:latin typeface="Calibri" panose="020F0502020204030204" pitchFamily="34" charset="0"/>
              </a:defRPr>
            </a:lvl4pPr>
            <a:lvl5pPr marL="2096365" indent="-232929">
              <a:spcBef>
                <a:spcPct val="30000"/>
              </a:spcBef>
              <a:defRPr sz="1300">
                <a:solidFill>
                  <a:schemeClr val="tx1"/>
                </a:solidFill>
                <a:latin typeface="Calibri" panose="020F0502020204030204" pitchFamily="34" charset="0"/>
              </a:defRPr>
            </a:lvl5pPr>
            <a:lvl6pPr marL="2562224" indent="-232929" eaLnBrk="0" fontAlgn="base" hangingPunct="0">
              <a:spcBef>
                <a:spcPct val="30000"/>
              </a:spcBef>
              <a:spcAft>
                <a:spcPct val="0"/>
              </a:spcAft>
              <a:defRPr sz="1300">
                <a:solidFill>
                  <a:schemeClr val="tx1"/>
                </a:solidFill>
                <a:latin typeface="Calibri" panose="020F0502020204030204" pitchFamily="34" charset="0"/>
              </a:defRPr>
            </a:lvl6pPr>
            <a:lvl7pPr marL="3028082" indent="-232929" eaLnBrk="0" fontAlgn="base" hangingPunct="0">
              <a:spcBef>
                <a:spcPct val="30000"/>
              </a:spcBef>
              <a:spcAft>
                <a:spcPct val="0"/>
              </a:spcAft>
              <a:defRPr sz="1300">
                <a:solidFill>
                  <a:schemeClr val="tx1"/>
                </a:solidFill>
                <a:latin typeface="Calibri" panose="020F0502020204030204" pitchFamily="34" charset="0"/>
              </a:defRPr>
            </a:lvl7pPr>
            <a:lvl8pPr marL="3493941" indent="-232929" eaLnBrk="0" fontAlgn="base" hangingPunct="0">
              <a:spcBef>
                <a:spcPct val="30000"/>
              </a:spcBef>
              <a:spcAft>
                <a:spcPct val="0"/>
              </a:spcAft>
              <a:defRPr sz="1300">
                <a:solidFill>
                  <a:schemeClr val="tx1"/>
                </a:solidFill>
                <a:latin typeface="Calibri" panose="020F0502020204030204" pitchFamily="34" charset="0"/>
              </a:defRPr>
            </a:lvl8pPr>
            <a:lvl9pPr marL="3959800" indent="-232929"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D0EEFBA9-D3EC-47BB-A23A-1FC11DDD068F}" type="slidenum">
              <a:rPr lang="en-US" altLang="en-US" smtClean="0"/>
              <a:pPr>
                <a:spcBef>
                  <a:spcPct val="0"/>
                </a:spcBef>
                <a:buClrTx/>
                <a:buSzTx/>
                <a:buFontTx/>
                <a:buNone/>
              </a:pPr>
              <a:t>1</a:t>
            </a:fld>
            <a:endParaRPr lang="en-US" altLang="en-US"/>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14798186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endParaRPr lang="en-US" altLang="en-US" dirty="0"/>
          </a:p>
        </p:txBody>
      </p:sp>
      <p:sp>
        <p:nvSpPr>
          <p:cNvPr id="5" name="Slide Number Placeholder 4"/>
          <p:cNvSpPr>
            <a:spLocks noGrp="1"/>
          </p:cNvSpPr>
          <p:nvPr>
            <p:ph type="sldNum" sz="quarter" idx="11"/>
          </p:nvPr>
        </p:nvSpPr>
        <p:spPr/>
        <p:txBody>
          <a:bodyPr/>
          <a:lstStyle/>
          <a:p>
            <a:pPr>
              <a:defRPr/>
            </a:pPr>
            <a:fld id="{1F96D11F-3E71-43AC-99F9-A3AAEA945F0C}" type="slidenum">
              <a:rPr lang="en-US" altLang="en-US" smtClean="0"/>
              <a:pPr>
                <a:defRPr/>
              </a:pPr>
              <a:t>14</a:t>
            </a:fld>
            <a:endParaRPr lang="en-US" altLang="en-US" dirty="0"/>
          </a:p>
        </p:txBody>
      </p:sp>
    </p:spTree>
    <p:extLst>
      <p:ext uri="{BB962C8B-B14F-4D97-AF65-F5344CB8AC3E}">
        <p14:creationId xmlns:p14="http://schemas.microsoft.com/office/powerpoint/2010/main" val="25070323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xfrm>
            <a:off x="406400" y="698500"/>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57020" indent="-291161">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64647" indent="-232929">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30505" indent="-232929">
              <a:spcBef>
                <a:spcPct val="30000"/>
              </a:spcBef>
              <a:defRPr sz="1300">
                <a:solidFill>
                  <a:schemeClr val="tx1"/>
                </a:solidFill>
                <a:latin typeface="Calibri" panose="020F0502020204030204" pitchFamily="34" charset="0"/>
              </a:defRPr>
            </a:lvl4pPr>
            <a:lvl5pPr marL="2096365" indent="-232929">
              <a:spcBef>
                <a:spcPct val="30000"/>
              </a:spcBef>
              <a:defRPr sz="1300">
                <a:solidFill>
                  <a:schemeClr val="tx1"/>
                </a:solidFill>
                <a:latin typeface="Calibri" panose="020F0502020204030204" pitchFamily="34" charset="0"/>
              </a:defRPr>
            </a:lvl5pPr>
            <a:lvl6pPr marL="2562224" indent="-232929" eaLnBrk="0" fontAlgn="base" hangingPunct="0">
              <a:spcBef>
                <a:spcPct val="30000"/>
              </a:spcBef>
              <a:spcAft>
                <a:spcPct val="0"/>
              </a:spcAft>
              <a:defRPr sz="1300">
                <a:solidFill>
                  <a:schemeClr val="tx1"/>
                </a:solidFill>
                <a:latin typeface="Calibri" panose="020F0502020204030204" pitchFamily="34" charset="0"/>
              </a:defRPr>
            </a:lvl6pPr>
            <a:lvl7pPr marL="3028082" indent="-232929" eaLnBrk="0" fontAlgn="base" hangingPunct="0">
              <a:spcBef>
                <a:spcPct val="30000"/>
              </a:spcBef>
              <a:spcAft>
                <a:spcPct val="0"/>
              </a:spcAft>
              <a:defRPr sz="1300">
                <a:solidFill>
                  <a:schemeClr val="tx1"/>
                </a:solidFill>
                <a:latin typeface="Calibri" panose="020F0502020204030204" pitchFamily="34" charset="0"/>
              </a:defRPr>
            </a:lvl7pPr>
            <a:lvl8pPr marL="3493941" indent="-232929" eaLnBrk="0" fontAlgn="base" hangingPunct="0">
              <a:spcBef>
                <a:spcPct val="30000"/>
              </a:spcBef>
              <a:spcAft>
                <a:spcPct val="0"/>
              </a:spcAft>
              <a:defRPr sz="1300">
                <a:solidFill>
                  <a:schemeClr val="tx1"/>
                </a:solidFill>
                <a:latin typeface="Calibri" panose="020F0502020204030204" pitchFamily="34" charset="0"/>
              </a:defRPr>
            </a:lvl8pPr>
            <a:lvl9pPr marL="3959800" indent="-232929"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B4E8CF9A-8998-4C9F-936F-AAEC476E2999}" type="slidenum">
              <a:rPr lang="en-US" altLang="en-US" smtClean="0"/>
              <a:pPr>
                <a:spcBef>
                  <a:spcPct val="0"/>
                </a:spcBef>
                <a:buClrTx/>
                <a:buSzTx/>
                <a:buFontTx/>
                <a:buNone/>
              </a:pPr>
              <a:t>15</a:t>
            </a:fld>
            <a:endParaRPr lang="en-US" altLang="en-US"/>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13941051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bwMode="auto">
          <a:xfrm>
            <a:off x="406400" y="698500"/>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eaLnBrk="1" hangingPunct="1">
              <a:spcBef>
                <a:spcPct val="0"/>
              </a:spcBef>
            </a:pPr>
            <a:endParaRPr lang="en-US" altLang="en-US" dirty="0"/>
          </a:p>
          <a:p>
            <a:pPr eaLnBrk="1" hangingPunct="1">
              <a:spcBef>
                <a:spcPct val="0"/>
              </a:spcBef>
            </a:pPr>
            <a:endParaRPr lang="en-US" altLang="en-US" dirty="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37604477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xfrm>
            <a:off x="406400" y="698500"/>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Because ½ of the SE tax is</a:t>
            </a:r>
            <a:r>
              <a:rPr lang="en-US" altLang="en-US" baseline="0" dirty="0" smtClean="0"/>
              <a:t> reduces self-employment income for purposes of the SE tax, Sch C profit of less than $433 will not attract any SE tax</a:t>
            </a:r>
            <a:endParaRPr lang="en-US" altLang="en-US" dirty="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57020" indent="-291161">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64647" indent="-232929">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30505" indent="-232929">
              <a:spcBef>
                <a:spcPct val="30000"/>
              </a:spcBef>
              <a:defRPr sz="1300">
                <a:solidFill>
                  <a:schemeClr val="tx1"/>
                </a:solidFill>
                <a:latin typeface="Calibri" panose="020F0502020204030204" pitchFamily="34" charset="0"/>
              </a:defRPr>
            </a:lvl4pPr>
            <a:lvl5pPr marL="2096365" indent="-232929">
              <a:spcBef>
                <a:spcPct val="30000"/>
              </a:spcBef>
              <a:defRPr sz="1300">
                <a:solidFill>
                  <a:schemeClr val="tx1"/>
                </a:solidFill>
                <a:latin typeface="Calibri" panose="020F0502020204030204" pitchFamily="34" charset="0"/>
              </a:defRPr>
            </a:lvl5pPr>
            <a:lvl6pPr marL="2562224" indent="-232929" eaLnBrk="0" fontAlgn="base" hangingPunct="0">
              <a:spcBef>
                <a:spcPct val="30000"/>
              </a:spcBef>
              <a:spcAft>
                <a:spcPct val="0"/>
              </a:spcAft>
              <a:defRPr sz="1300">
                <a:solidFill>
                  <a:schemeClr val="tx1"/>
                </a:solidFill>
                <a:latin typeface="Calibri" panose="020F0502020204030204" pitchFamily="34" charset="0"/>
              </a:defRPr>
            </a:lvl6pPr>
            <a:lvl7pPr marL="3028082" indent="-232929" eaLnBrk="0" fontAlgn="base" hangingPunct="0">
              <a:spcBef>
                <a:spcPct val="30000"/>
              </a:spcBef>
              <a:spcAft>
                <a:spcPct val="0"/>
              </a:spcAft>
              <a:defRPr sz="1300">
                <a:solidFill>
                  <a:schemeClr val="tx1"/>
                </a:solidFill>
                <a:latin typeface="Calibri" panose="020F0502020204030204" pitchFamily="34" charset="0"/>
              </a:defRPr>
            </a:lvl7pPr>
            <a:lvl8pPr marL="3493941" indent="-232929" eaLnBrk="0" fontAlgn="base" hangingPunct="0">
              <a:spcBef>
                <a:spcPct val="30000"/>
              </a:spcBef>
              <a:spcAft>
                <a:spcPct val="0"/>
              </a:spcAft>
              <a:defRPr sz="1300">
                <a:solidFill>
                  <a:schemeClr val="tx1"/>
                </a:solidFill>
                <a:latin typeface="Calibri" panose="020F0502020204030204" pitchFamily="34" charset="0"/>
              </a:defRPr>
            </a:lvl8pPr>
            <a:lvl9pPr marL="3959800" indent="-232929"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66F00481-0708-4842-B9C0-09CF00ECE7D6}" type="slidenum">
              <a:rPr lang="en-US" altLang="en-US" smtClean="0"/>
              <a:pPr>
                <a:spcBef>
                  <a:spcPct val="0"/>
                </a:spcBef>
                <a:buClrTx/>
                <a:buSzTx/>
                <a:buFontTx/>
                <a:buNone/>
              </a:pPr>
              <a:t>17</a:t>
            </a:fld>
            <a:endParaRPr lang="en-US" altLang="en-US"/>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6560163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bwMode="auto">
          <a:xfrm>
            <a:off x="406400" y="698500"/>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endParaRPr lang="en-US" altLang="en-US" b="1" dirty="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36650041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xfrm>
            <a:off x="406400" y="698500"/>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57020" indent="-291161">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64647" indent="-232929">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30505" indent="-232929">
              <a:spcBef>
                <a:spcPct val="30000"/>
              </a:spcBef>
              <a:defRPr sz="1300">
                <a:solidFill>
                  <a:schemeClr val="tx1"/>
                </a:solidFill>
                <a:latin typeface="Calibri" panose="020F0502020204030204" pitchFamily="34" charset="0"/>
              </a:defRPr>
            </a:lvl4pPr>
            <a:lvl5pPr marL="2096365" indent="-232929">
              <a:spcBef>
                <a:spcPct val="30000"/>
              </a:spcBef>
              <a:defRPr sz="1300">
                <a:solidFill>
                  <a:schemeClr val="tx1"/>
                </a:solidFill>
                <a:latin typeface="Calibri" panose="020F0502020204030204" pitchFamily="34" charset="0"/>
              </a:defRPr>
            </a:lvl5pPr>
            <a:lvl6pPr marL="2562224" indent="-232929" eaLnBrk="0" fontAlgn="base" hangingPunct="0">
              <a:spcBef>
                <a:spcPct val="30000"/>
              </a:spcBef>
              <a:spcAft>
                <a:spcPct val="0"/>
              </a:spcAft>
              <a:defRPr sz="1300">
                <a:solidFill>
                  <a:schemeClr val="tx1"/>
                </a:solidFill>
                <a:latin typeface="Calibri" panose="020F0502020204030204" pitchFamily="34" charset="0"/>
              </a:defRPr>
            </a:lvl6pPr>
            <a:lvl7pPr marL="3028082" indent="-232929" eaLnBrk="0" fontAlgn="base" hangingPunct="0">
              <a:spcBef>
                <a:spcPct val="30000"/>
              </a:spcBef>
              <a:spcAft>
                <a:spcPct val="0"/>
              </a:spcAft>
              <a:defRPr sz="1300">
                <a:solidFill>
                  <a:schemeClr val="tx1"/>
                </a:solidFill>
                <a:latin typeface="Calibri" panose="020F0502020204030204" pitchFamily="34" charset="0"/>
              </a:defRPr>
            </a:lvl7pPr>
            <a:lvl8pPr marL="3493941" indent="-232929" eaLnBrk="0" fontAlgn="base" hangingPunct="0">
              <a:spcBef>
                <a:spcPct val="30000"/>
              </a:spcBef>
              <a:spcAft>
                <a:spcPct val="0"/>
              </a:spcAft>
              <a:defRPr sz="1300">
                <a:solidFill>
                  <a:schemeClr val="tx1"/>
                </a:solidFill>
                <a:latin typeface="Calibri" panose="020F0502020204030204" pitchFamily="34" charset="0"/>
              </a:defRPr>
            </a:lvl8pPr>
            <a:lvl9pPr marL="3959800" indent="-232929"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6507B71F-8811-44B5-8070-F38AC6378728}" type="slidenum">
              <a:rPr lang="en-US" altLang="en-US" smtClean="0"/>
              <a:pPr>
                <a:spcBef>
                  <a:spcPct val="0"/>
                </a:spcBef>
                <a:buClrTx/>
                <a:buSzTx/>
                <a:buFontTx/>
                <a:buNone/>
              </a:pPr>
              <a:t>19</a:t>
            </a:fld>
            <a:endParaRPr lang="en-US" altLang="en-US"/>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23426267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xfrm>
            <a:off x="406400" y="698500"/>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57020" indent="-291161">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64647" indent="-232929">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30505" indent="-232929">
              <a:spcBef>
                <a:spcPct val="30000"/>
              </a:spcBef>
              <a:defRPr sz="1300">
                <a:solidFill>
                  <a:schemeClr val="tx1"/>
                </a:solidFill>
                <a:latin typeface="Calibri" panose="020F0502020204030204" pitchFamily="34" charset="0"/>
              </a:defRPr>
            </a:lvl4pPr>
            <a:lvl5pPr marL="2096365" indent="-232929">
              <a:spcBef>
                <a:spcPct val="30000"/>
              </a:spcBef>
              <a:defRPr sz="1300">
                <a:solidFill>
                  <a:schemeClr val="tx1"/>
                </a:solidFill>
                <a:latin typeface="Calibri" panose="020F0502020204030204" pitchFamily="34" charset="0"/>
              </a:defRPr>
            </a:lvl5pPr>
            <a:lvl6pPr marL="2562224" indent="-232929" eaLnBrk="0" fontAlgn="base" hangingPunct="0">
              <a:spcBef>
                <a:spcPct val="30000"/>
              </a:spcBef>
              <a:spcAft>
                <a:spcPct val="0"/>
              </a:spcAft>
              <a:defRPr sz="1300">
                <a:solidFill>
                  <a:schemeClr val="tx1"/>
                </a:solidFill>
                <a:latin typeface="Calibri" panose="020F0502020204030204" pitchFamily="34" charset="0"/>
              </a:defRPr>
            </a:lvl6pPr>
            <a:lvl7pPr marL="3028082" indent="-232929" eaLnBrk="0" fontAlgn="base" hangingPunct="0">
              <a:spcBef>
                <a:spcPct val="30000"/>
              </a:spcBef>
              <a:spcAft>
                <a:spcPct val="0"/>
              </a:spcAft>
              <a:defRPr sz="1300">
                <a:solidFill>
                  <a:schemeClr val="tx1"/>
                </a:solidFill>
                <a:latin typeface="Calibri" panose="020F0502020204030204" pitchFamily="34" charset="0"/>
              </a:defRPr>
            </a:lvl7pPr>
            <a:lvl8pPr marL="3493941" indent="-232929" eaLnBrk="0" fontAlgn="base" hangingPunct="0">
              <a:spcBef>
                <a:spcPct val="30000"/>
              </a:spcBef>
              <a:spcAft>
                <a:spcPct val="0"/>
              </a:spcAft>
              <a:defRPr sz="1300">
                <a:solidFill>
                  <a:schemeClr val="tx1"/>
                </a:solidFill>
                <a:latin typeface="Calibri" panose="020F0502020204030204" pitchFamily="34" charset="0"/>
              </a:defRPr>
            </a:lvl8pPr>
            <a:lvl9pPr marL="3959800" indent="-232929"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723B6EAE-7BC5-4C09-94AD-7A9D0DCBDE68}" type="slidenum">
              <a:rPr lang="en-US" altLang="en-US" smtClean="0"/>
              <a:pPr>
                <a:spcBef>
                  <a:spcPct val="0"/>
                </a:spcBef>
                <a:buClrTx/>
                <a:buSzTx/>
                <a:buFontTx/>
                <a:buNone/>
              </a:pPr>
              <a:t>20</a:t>
            </a:fld>
            <a:endParaRPr lang="en-US" altLang="en-US"/>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36864686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xfrm>
            <a:off x="406400" y="698500"/>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57020" indent="-291161">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64647" indent="-232929">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30505" indent="-232929">
              <a:spcBef>
                <a:spcPct val="30000"/>
              </a:spcBef>
              <a:defRPr sz="1300">
                <a:solidFill>
                  <a:schemeClr val="tx1"/>
                </a:solidFill>
                <a:latin typeface="Calibri" panose="020F0502020204030204" pitchFamily="34" charset="0"/>
              </a:defRPr>
            </a:lvl4pPr>
            <a:lvl5pPr marL="2096365" indent="-232929">
              <a:spcBef>
                <a:spcPct val="30000"/>
              </a:spcBef>
              <a:defRPr sz="1300">
                <a:solidFill>
                  <a:schemeClr val="tx1"/>
                </a:solidFill>
                <a:latin typeface="Calibri" panose="020F0502020204030204" pitchFamily="34" charset="0"/>
              </a:defRPr>
            </a:lvl5pPr>
            <a:lvl6pPr marL="2562224" indent="-232929" eaLnBrk="0" fontAlgn="base" hangingPunct="0">
              <a:spcBef>
                <a:spcPct val="30000"/>
              </a:spcBef>
              <a:spcAft>
                <a:spcPct val="0"/>
              </a:spcAft>
              <a:defRPr sz="1300">
                <a:solidFill>
                  <a:schemeClr val="tx1"/>
                </a:solidFill>
                <a:latin typeface="Calibri" panose="020F0502020204030204" pitchFamily="34" charset="0"/>
              </a:defRPr>
            </a:lvl6pPr>
            <a:lvl7pPr marL="3028082" indent="-232929" eaLnBrk="0" fontAlgn="base" hangingPunct="0">
              <a:spcBef>
                <a:spcPct val="30000"/>
              </a:spcBef>
              <a:spcAft>
                <a:spcPct val="0"/>
              </a:spcAft>
              <a:defRPr sz="1300">
                <a:solidFill>
                  <a:schemeClr val="tx1"/>
                </a:solidFill>
                <a:latin typeface="Calibri" panose="020F0502020204030204" pitchFamily="34" charset="0"/>
              </a:defRPr>
            </a:lvl7pPr>
            <a:lvl8pPr marL="3493941" indent="-232929" eaLnBrk="0" fontAlgn="base" hangingPunct="0">
              <a:spcBef>
                <a:spcPct val="30000"/>
              </a:spcBef>
              <a:spcAft>
                <a:spcPct val="0"/>
              </a:spcAft>
              <a:defRPr sz="1300">
                <a:solidFill>
                  <a:schemeClr val="tx1"/>
                </a:solidFill>
                <a:latin typeface="Calibri" panose="020F0502020204030204" pitchFamily="34" charset="0"/>
              </a:defRPr>
            </a:lvl8pPr>
            <a:lvl9pPr marL="3959800" indent="-232929"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02CB01E5-6C2C-40B3-8999-60E0A8BB4B9B}" type="slidenum">
              <a:rPr lang="en-US" altLang="en-US" smtClean="0"/>
              <a:pPr>
                <a:spcBef>
                  <a:spcPct val="0"/>
                </a:spcBef>
                <a:buClrTx/>
                <a:buSzTx/>
                <a:buFontTx/>
                <a:buNone/>
              </a:pPr>
              <a:t>21</a:t>
            </a:fld>
            <a:endParaRPr lang="en-US" altLang="en-US"/>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24139696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xfrm>
            <a:off x="406400" y="698500"/>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57020" indent="-291161">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64647" indent="-232929">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30505" indent="-232929">
              <a:spcBef>
                <a:spcPct val="30000"/>
              </a:spcBef>
              <a:defRPr sz="1300">
                <a:solidFill>
                  <a:schemeClr val="tx1"/>
                </a:solidFill>
                <a:latin typeface="Calibri" panose="020F0502020204030204" pitchFamily="34" charset="0"/>
              </a:defRPr>
            </a:lvl4pPr>
            <a:lvl5pPr marL="2096365" indent="-232929">
              <a:spcBef>
                <a:spcPct val="30000"/>
              </a:spcBef>
              <a:defRPr sz="1300">
                <a:solidFill>
                  <a:schemeClr val="tx1"/>
                </a:solidFill>
                <a:latin typeface="Calibri" panose="020F0502020204030204" pitchFamily="34" charset="0"/>
              </a:defRPr>
            </a:lvl5pPr>
            <a:lvl6pPr marL="2562224" indent="-232929" eaLnBrk="0" fontAlgn="base" hangingPunct="0">
              <a:spcBef>
                <a:spcPct val="30000"/>
              </a:spcBef>
              <a:spcAft>
                <a:spcPct val="0"/>
              </a:spcAft>
              <a:defRPr sz="1300">
                <a:solidFill>
                  <a:schemeClr val="tx1"/>
                </a:solidFill>
                <a:latin typeface="Calibri" panose="020F0502020204030204" pitchFamily="34" charset="0"/>
              </a:defRPr>
            </a:lvl6pPr>
            <a:lvl7pPr marL="3028082" indent="-232929" eaLnBrk="0" fontAlgn="base" hangingPunct="0">
              <a:spcBef>
                <a:spcPct val="30000"/>
              </a:spcBef>
              <a:spcAft>
                <a:spcPct val="0"/>
              </a:spcAft>
              <a:defRPr sz="1300">
                <a:solidFill>
                  <a:schemeClr val="tx1"/>
                </a:solidFill>
                <a:latin typeface="Calibri" panose="020F0502020204030204" pitchFamily="34" charset="0"/>
              </a:defRPr>
            </a:lvl7pPr>
            <a:lvl8pPr marL="3493941" indent="-232929" eaLnBrk="0" fontAlgn="base" hangingPunct="0">
              <a:spcBef>
                <a:spcPct val="30000"/>
              </a:spcBef>
              <a:spcAft>
                <a:spcPct val="0"/>
              </a:spcAft>
              <a:defRPr sz="1300">
                <a:solidFill>
                  <a:schemeClr val="tx1"/>
                </a:solidFill>
                <a:latin typeface="Calibri" panose="020F0502020204030204" pitchFamily="34" charset="0"/>
              </a:defRPr>
            </a:lvl8pPr>
            <a:lvl9pPr marL="3959800" indent="-232929"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BC35D4FE-E9FB-4264-8135-6C3D67D5A59F}" type="slidenum">
              <a:rPr lang="en-US" altLang="en-US" smtClean="0"/>
              <a:pPr>
                <a:spcBef>
                  <a:spcPct val="0"/>
                </a:spcBef>
                <a:buClrTx/>
                <a:buSzTx/>
                <a:buFontTx/>
                <a:buNone/>
              </a:pPr>
              <a:t>22</a:t>
            </a:fld>
            <a:endParaRPr lang="en-US" altLang="en-US"/>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2541998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F96D11F-3E71-43AC-99F9-A3AAEA945F0C}" type="slidenum">
              <a:rPr lang="en-US" altLang="en-US" smtClean="0"/>
              <a:pPr>
                <a:defRPr/>
              </a:pPr>
              <a:t>24</a:t>
            </a:fld>
            <a:endParaRPr lang="en-US" altLang="en-US"/>
          </a:p>
        </p:txBody>
      </p:sp>
      <p:sp>
        <p:nvSpPr>
          <p:cNvPr id="5" name="Date Placeholder 4"/>
          <p:cNvSpPr>
            <a:spLocks noGrp="1"/>
          </p:cNvSpPr>
          <p:nvPr>
            <p:ph type="dt" idx="11"/>
          </p:nvPr>
        </p:nvSpPr>
        <p:spPr/>
        <p:txBody>
          <a:bodyPr/>
          <a:lstStyle/>
          <a:p>
            <a:pPr>
              <a:defRPr/>
            </a:pPr>
            <a:endParaRPr lang="en-US" altLang="en-US" dirty="0"/>
          </a:p>
        </p:txBody>
      </p:sp>
    </p:spTree>
    <p:extLst>
      <p:ext uri="{BB962C8B-B14F-4D97-AF65-F5344CB8AC3E}">
        <p14:creationId xmlns:p14="http://schemas.microsoft.com/office/powerpoint/2010/main" val="4289736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Encourage class to read notes</a:t>
            </a:r>
            <a:r>
              <a:rPr lang="en-US" baseline="0" dirty="0" smtClean="0"/>
              <a:t> at the top of Chart B and the bottom section on the kiddie tax</a:t>
            </a:r>
            <a:endParaRPr lang="en-US" dirty="0"/>
          </a:p>
        </p:txBody>
      </p:sp>
      <p:sp>
        <p:nvSpPr>
          <p:cNvPr id="4" name="Date Placeholder 3"/>
          <p:cNvSpPr>
            <a:spLocks noGrp="1"/>
          </p:cNvSpPr>
          <p:nvPr>
            <p:ph type="dt" idx="10"/>
          </p:nvPr>
        </p:nvSpPr>
        <p:spPr/>
        <p:txBody>
          <a:bodyPr/>
          <a:lstStyle/>
          <a:p>
            <a:pPr>
              <a:defRPr/>
            </a:pPr>
            <a:endParaRPr lang="en-US" altLang="en-US" dirty="0"/>
          </a:p>
        </p:txBody>
      </p:sp>
      <p:sp>
        <p:nvSpPr>
          <p:cNvPr id="5" name="Slide Number Placeholder 4"/>
          <p:cNvSpPr>
            <a:spLocks noGrp="1"/>
          </p:cNvSpPr>
          <p:nvPr>
            <p:ph type="sldNum" sz="quarter" idx="11"/>
          </p:nvPr>
        </p:nvSpPr>
        <p:spPr/>
        <p:txBody>
          <a:bodyPr/>
          <a:lstStyle/>
          <a:p>
            <a:pPr>
              <a:defRPr/>
            </a:pPr>
            <a:fld id="{1F96D11F-3E71-43AC-99F9-A3AAEA945F0C}" type="slidenum">
              <a:rPr lang="en-US" altLang="en-US" smtClean="0"/>
              <a:pPr>
                <a:defRPr/>
              </a:pPr>
              <a:t>2</a:t>
            </a:fld>
            <a:endParaRPr lang="en-US" altLang="en-US" dirty="0"/>
          </a:p>
        </p:txBody>
      </p:sp>
    </p:spTree>
    <p:extLst>
      <p:ext uri="{BB962C8B-B14F-4D97-AF65-F5344CB8AC3E}">
        <p14:creationId xmlns:p14="http://schemas.microsoft.com/office/powerpoint/2010/main" val="35810196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xfrm>
            <a:off x="406400" y="698500"/>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 typeface="Calibri" panose="020F0502020204030204" pitchFamily="34" charset="0"/>
              <a:buNone/>
            </a:pPr>
            <a:endParaRPr lang="en-US" altLang="en-US" dirty="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57020" indent="-291161">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64647" indent="-232929">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30505" indent="-232929">
              <a:spcBef>
                <a:spcPct val="30000"/>
              </a:spcBef>
              <a:defRPr sz="1300">
                <a:solidFill>
                  <a:schemeClr val="tx1"/>
                </a:solidFill>
                <a:latin typeface="Calibri" panose="020F0502020204030204" pitchFamily="34" charset="0"/>
              </a:defRPr>
            </a:lvl4pPr>
            <a:lvl5pPr marL="2096365" indent="-232929">
              <a:spcBef>
                <a:spcPct val="30000"/>
              </a:spcBef>
              <a:defRPr sz="1300">
                <a:solidFill>
                  <a:schemeClr val="tx1"/>
                </a:solidFill>
                <a:latin typeface="Calibri" panose="020F0502020204030204" pitchFamily="34" charset="0"/>
              </a:defRPr>
            </a:lvl5pPr>
            <a:lvl6pPr marL="2562224" indent="-232929" eaLnBrk="0" fontAlgn="base" hangingPunct="0">
              <a:spcBef>
                <a:spcPct val="30000"/>
              </a:spcBef>
              <a:spcAft>
                <a:spcPct val="0"/>
              </a:spcAft>
              <a:defRPr sz="1300">
                <a:solidFill>
                  <a:schemeClr val="tx1"/>
                </a:solidFill>
                <a:latin typeface="Calibri" panose="020F0502020204030204" pitchFamily="34" charset="0"/>
              </a:defRPr>
            </a:lvl6pPr>
            <a:lvl7pPr marL="3028082" indent="-232929" eaLnBrk="0" fontAlgn="base" hangingPunct="0">
              <a:spcBef>
                <a:spcPct val="30000"/>
              </a:spcBef>
              <a:spcAft>
                <a:spcPct val="0"/>
              </a:spcAft>
              <a:defRPr sz="1300">
                <a:solidFill>
                  <a:schemeClr val="tx1"/>
                </a:solidFill>
                <a:latin typeface="Calibri" panose="020F0502020204030204" pitchFamily="34" charset="0"/>
              </a:defRPr>
            </a:lvl7pPr>
            <a:lvl8pPr marL="3493941" indent="-232929" eaLnBrk="0" fontAlgn="base" hangingPunct="0">
              <a:spcBef>
                <a:spcPct val="30000"/>
              </a:spcBef>
              <a:spcAft>
                <a:spcPct val="0"/>
              </a:spcAft>
              <a:defRPr sz="1300">
                <a:solidFill>
                  <a:schemeClr val="tx1"/>
                </a:solidFill>
                <a:latin typeface="Calibri" panose="020F0502020204030204" pitchFamily="34" charset="0"/>
              </a:defRPr>
            </a:lvl8pPr>
            <a:lvl9pPr marL="3959800" indent="-232929"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095FCDA0-F6C2-48F8-A2BE-6C7C9D22B313}" type="slidenum">
              <a:rPr lang="en-US" altLang="en-US" smtClean="0"/>
              <a:pPr>
                <a:spcBef>
                  <a:spcPct val="0"/>
                </a:spcBef>
                <a:buClrTx/>
                <a:buSzTx/>
                <a:buFontTx/>
                <a:buNone/>
              </a:pPr>
              <a:t>25</a:t>
            </a:fld>
            <a:endParaRPr lang="en-US" altLang="en-US"/>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22476741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xfrm>
            <a:off x="406400" y="698500"/>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57020" indent="-291161">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64647" indent="-232929">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30505" indent="-232929">
              <a:spcBef>
                <a:spcPct val="30000"/>
              </a:spcBef>
              <a:defRPr sz="1300">
                <a:solidFill>
                  <a:schemeClr val="tx1"/>
                </a:solidFill>
                <a:latin typeface="Calibri" panose="020F0502020204030204" pitchFamily="34" charset="0"/>
              </a:defRPr>
            </a:lvl4pPr>
            <a:lvl5pPr marL="2096365" indent="-232929">
              <a:spcBef>
                <a:spcPct val="30000"/>
              </a:spcBef>
              <a:defRPr sz="1300">
                <a:solidFill>
                  <a:schemeClr val="tx1"/>
                </a:solidFill>
                <a:latin typeface="Calibri" panose="020F0502020204030204" pitchFamily="34" charset="0"/>
              </a:defRPr>
            </a:lvl5pPr>
            <a:lvl6pPr marL="2562224" indent="-232929" eaLnBrk="0" fontAlgn="base" hangingPunct="0">
              <a:spcBef>
                <a:spcPct val="30000"/>
              </a:spcBef>
              <a:spcAft>
                <a:spcPct val="0"/>
              </a:spcAft>
              <a:defRPr sz="1300">
                <a:solidFill>
                  <a:schemeClr val="tx1"/>
                </a:solidFill>
                <a:latin typeface="Calibri" panose="020F0502020204030204" pitchFamily="34" charset="0"/>
              </a:defRPr>
            </a:lvl6pPr>
            <a:lvl7pPr marL="3028082" indent="-232929" eaLnBrk="0" fontAlgn="base" hangingPunct="0">
              <a:spcBef>
                <a:spcPct val="30000"/>
              </a:spcBef>
              <a:spcAft>
                <a:spcPct val="0"/>
              </a:spcAft>
              <a:defRPr sz="1300">
                <a:solidFill>
                  <a:schemeClr val="tx1"/>
                </a:solidFill>
                <a:latin typeface="Calibri" panose="020F0502020204030204" pitchFamily="34" charset="0"/>
              </a:defRPr>
            </a:lvl7pPr>
            <a:lvl8pPr marL="3493941" indent="-232929" eaLnBrk="0" fontAlgn="base" hangingPunct="0">
              <a:spcBef>
                <a:spcPct val="30000"/>
              </a:spcBef>
              <a:spcAft>
                <a:spcPct val="0"/>
              </a:spcAft>
              <a:defRPr sz="1300">
                <a:solidFill>
                  <a:schemeClr val="tx1"/>
                </a:solidFill>
                <a:latin typeface="Calibri" panose="020F0502020204030204" pitchFamily="34" charset="0"/>
              </a:defRPr>
            </a:lvl8pPr>
            <a:lvl9pPr marL="3959800" indent="-232929"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D39BB68A-8B1E-42B1-BE41-7DAFB72AAD35}" type="slidenum">
              <a:rPr lang="en-US" altLang="en-US" smtClean="0"/>
              <a:pPr>
                <a:spcBef>
                  <a:spcPct val="0"/>
                </a:spcBef>
                <a:buClrTx/>
                <a:buSzTx/>
                <a:buFontTx/>
                <a:buNone/>
              </a:pPr>
              <a:t>26</a:t>
            </a:fld>
            <a:endParaRPr lang="en-US" altLang="en-US"/>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28245193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xfrm>
            <a:off x="406400" y="698500"/>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Room and board amount may be limited – refer to Pub 970, Ch 9.</a:t>
            </a:r>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57020" indent="-291161">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64647" indent="-232929">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30505" indent="-232929">
              <a:spcBef>
                <a:spcPct val="30000"/>
              </a:spcBef>
              <a:defRPr sz="1300">
                <a:solidFill>
                  <a:schemeClr val="tx1"/>
                </a:solidFill>
                <a:latin typeface="Calibri" panose="020F0502020204030204" pitchFamily="34" charset="0"/>
              </a:defRPr>
            </a:lvl4pPr>
            <a:lvl5pPr marL="2096365" indent="-232929">
              <a:spcBef>
                <a:spcPct val="30000"/>
              </a:spcBef>
              <a:defRPr sz="1300">
                <a:solidFill>
                  <a:schemeClr val="tx1"/>
                </a:solidFill>
                <a:latin typeface="Calibri" panose="020F0502020204030204" pitchFamily="34" charset="0"/>
              </a:defRPr>
            </a:lvl5pPr>
            <a:lvl6pPr marL="2562224" indent="-232929" eaLnBrk="0" fontAlgn="base" hangingPunct="0">
              <a:spcBef>
                <a:spcPct val="30000"/>
              </a:spcBef>
              <a:spcAft>
                <a:spcPct val="0"/>
              </a:spcAft>
              <a:defRPr sz="1300">
                <a:solidFill>
                  <a:schemeClr val="tx1"/>
                </a:solidFill>
                <a:latin typeface="Calibri" panose="020F0502020204030204" pitchFamily="34" charset="0"/>
              </a:defRPr>
            </a:lvl6pPr>
            <a:lvl7pPr marL="3028082" indent="-232929" eaLnBrk="0" fontAlgn="base" hangingPunct="0">
              <a:spcBef>
                <a:spcPct val="30000"/>
              </a:spcBef>
              <a:spcAft>
                <a:spcPct val="0"/>
              </a:spcAft>
              <a:defRPr sz="1300">
                <a:solidFill>
                  <a:schemeClr val="tx1"/>
                </a:solidFill>
                <a:latin typeface="Calibri" panose="020F0502020204030204" pitchFamily="34" charset="0"/>
              </a:defRPr>
            </a:lvl7pPr>
            <a:lvl8pPr marL="3493941" indent="-232929" eaLnBrk="0" fontAlgn="base" hangingPunct="0">
              <a:spcBef>
                <a:spcPct val="30000"/>
              </a:spcBef>
              <a:spcAft>
                <a:spcPct val="0"/>
              </a:spcAft>
              <a:defRPr sz="1300">
                <a:solidFill>
                  <a:schemeClr val="tx1"/>
                </a:solidFill>
                <a:latin typeface="Calibri" panose="020F0502020204030204" pitchFamily="34" charset="0"/>
              </a:defRPr>
            </a:lvl8pPr>
            <a:lvl9pPr marL="3959800" indent="-232929"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CCD0281E-8899-4DF7-82EB-C463EF7F7CC4}" type="slidenum">
              <a:rPr lang="en-US" altLang="en-US" smtClean="0"/>
              <a:pPr>
                <a:spcBef>
                  <a:spcPct val="0"/>
                </a:spcBef>
                <a:buClrTx/>
                <a:buSzTx/>
                <a:buFontTx/>
                <a:buNone/>
              </a:pPr>
              <a:t>27</a:t>
            </a:fld>
            <a:endParaRPr lang="en-US" altLang="en-US"/>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42208536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xfrm>
            <a:off x="406400" y="698500"/>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57020" indent="-291161">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64647" indent="-232929">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30505" indent="-232929">
              <a:spcBef>
                <a:spcPct val="30000"/>
              </a:spcBef>
              <a:defRPr sz="1300">
                <a:solidFill>
                  <a:schemeClr val="tx1"/>
                </a:solidFill>
                <a:latin typeface="Calibri" panose="020F0502020204030204" pitchFamily="34" charset="0"/>
              </a:defRPr>
            </a:lvl4pPr>
            <a:lvl5pPr marL="2096365" indent="-232929">
              <a:spcBef>
                <a:spcPct val="30000"/>
              </a:spcBef>
              <a:defRPr sz="1300">
                <a:solidFill>
                  <a:schemeClr val="tx1"/>
                </a:solidFill>
                <a:latin typeface="Calibri" panose="020F0502020204030204" pitchFamily="34" charset="0"/>
              </a:defRPr>
            </a:lvl5pPr>
            <a:lvl6pPr marL="2562224" indent="-232929" eaLnBrk="0" fontAlgn="base" hangingPunct="0">
              <a:spcBef>
                <a:spcPct val="30000"/>
              </a:spcBef>
              <a:spcAft>
                <a:spcPct val="0"/>
              </a:spcAft>
              <a:defRPr sz="1300">
                <a:solidFill>
                  <a:schemeClr val="tx1"/>
                </a:solidFill>
                <a:latin typeface="Calibri" panose="020F0502020204030204" pitchFamily="34" charset="0"/>
              </a:defRPr>
            </a:lvl6pPr>
            <a:lvl7pPr marL="3028082" indent="-232929" eaLnBrk="0" fontAlgn="base" hangingPunct="0">
              <a:spcBef>
                <a:spcPct val="30000"/>
              </a:spcBef>
              <a:spcAft>
                <a:spcPct val="0"/>
              </a:spcAft>
              <a:defRPr sz="1300">
                <a:solidFill>
                  <a:schemeClr val="tx1"/>
                </a:solidFill>
                <a:latin typeface="Calibri" panose="020F0502020204030204" pitchFamily="34" charset="0"/>
              </a:defRPr>
            </a:lvl7pPr>
            <a:lvl8pPr marL="3493941" indent="-232929" eaLnBrk="0" fontAlgn="base" hangingPunct="0">
              <a:spcBef>
                <a:spcPct val="30000"/>
              </a:spcBef>
              <a:spcAft>
                <a:spcPct val="0"/>
              </a:spcAft>
              <a:defRPr sz="1300">
                <a:solidFill>
                  <a:schemeClr val="tx1"/>
                </a:solidFill>
                <a:latin typeface="Calibri" panose="020F0502020204030204" pitchFamily="34" charset="0"/>
              </a:defRPr>
            </a:lvl8pPr>
            <a:lvl9pPr marL="3959800" indent="-232929"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8C0758BD-4008-42D8-BA89-875F6803478D}" type="slidenum">
              <a:rPr lang="en-US" altLang="en-US" smtClean="0"/>
              <a:pPr>
                <a:spcBef>
                  <a:spcPct val="0"/>
                </a:spcBef>
                <a:buClrTx/>
                <a:buSzTx/>
                <a:buFontTx/>
                <a:buNone/>
              </a:pPr>
              <a:t>28</a:t>
            </a:fld>
            <a:endParaRPr lang="en-US" altLang="en-US"/>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12640270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xfrm>
            <a:off x="406400" y="698500"/>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57020" indent="-291161">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64647" indent="-232929">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30505" indent="-232929">
              <a:spcBef>
                <a:spcPct val="30000"/>
              </a:spcBef>
              <a:defRPr sz="1300">
                <a:solidFill>
                  <a:schemeClr val="tx1"/>
                </a:solidFill>
                <a:latin typeface="Calibri" panose="020F0502020204030204" pitchFamily="34" charset="0"/>
              </a:defRPr>
            </a:lvl4pPr>
            <a:lvl5pPr marL="2096365" indent="-232929">
              <a:spcBef>
                <a:spcPct val="30000"/>
              </a:spcBef>
              <a:defRPr sz="1300">
                <a:solidFill>
                  <a:schemeClr val="tx1"/>
                </a:solidFill>
                <a:latin typeface="Calibri" panose="020F0502020204030204" pitchFamily="34" charset="0"/>
              </a:defRPr>
            </a:lvl5pPr>
            <a:lvl6pPr marL="2562224" indent="-232929" eaLnBrk="0" fontAlgn="base" hangingPunct="0">
              <a:spcBef>
                <a:spcPct val="30000"/>
              </a:spcBef>
              <a:spcAft>
                <a:spcPct val="0"/>
              </a:spcAft>
              <a:defRPr sz="1300">
                <a:solidFill>
                  <a:schemeClr val="tx1"/>
                </a:solidFill>
                <a:latin typeface="Calibri" panose="020F0502020204030204" pitchFamily="34" charset="0"/>
              </a:defRPr>
            </a:lvl6pPr>
            <a:lvl7pPr marL="3028082" indent="-232929" eaLnBrk="0" fontAlgn="base" hangingPunct="0">
              <a:spcBef>
                <a:spcPct val="30000"/>
              </a:spcBef>
              <a:spcAft>
                <a:spcPct val="0"/>
              </a:spcAft>
              <a:defRPr sz="1300">
                <a:solidFill>
                  <a:schemeClr val="tx1"/>
                </a:solidFill>
                <a:latin typeface="Calibri" panose="020F0502020204030204" pitchFamily="34" charset="0"/>
              </a:defRPr>
            </a:lvl7pPr>
            <a:lvl8pPr marL="3493941" indent="-232929" eaLnBrk="0" fontAlgn="base" hangingPunct="0">
              <a:spcBef>
                <a:spcPct val="30000"/>
              </a:spcBef>
              <a:spcAft>
                <a:spcPct val="0"/>
              </a:spcAft>
              <a:defRPr sz="1300">
                <a:solidFill>
                  <a:schemeClr val="tx1"/>
                </a:solidFill>
                <a:latin typeface="Calibri" panose="020F0502020204030204" pitchFamily="34" charset="0"/>
              </a:defRPr>
            </a:lvl8pPr>
            <a:lvl9pPr marL="3959800" indent="-232929"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72C9E3DA-73EC-4C13-BFB6-460BF8F3F6D2}" type="slidenum">
              <a:rPr lang="en-US" altLang="en-US" smtClean="0"/>
              <a:pPr>
                <a:spcBef>
                  <a:spcPct val="0"/>
                </a:spcBef>
                <a:buClrTx/>
                <a:buSzTx/>
                <a:buFontTx/>
                <a:buNone/>
              </a:pPr>
              <a:t>29</a:t>
            </a:fld>
            <a:endParaRPr lang="en-US" altLang="en-US"/>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15772108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Taxpayer can withdraw the RMD from</a:t>
            </a:r>
            <a:r>
              <a:rPr lang="en-US" baseline="0" dirty="0" smtClean="0"/>
              <a:t> any IRA so long as the total RMD is withdrawn</a:t>
            </a:r>
            <a:endParaRPr lang="en-US" dirty="0"/>
          </a:p>
        </p:txBody>
      </p:sp>
      <p:sp>
        <p:nvSpPr>
          <p:cNvPr id="4" name="Date Placeholder 3"/>
          <p:cNvSpPr>
            <a:spLocks noGrp="1"/>
          </p:cNvSpPr>
          <p:nvPr>
            <p:ph type="dt" idx="10"/>
          </p:nvPr>
        </p:nvSpPr>
        <p:spPr/>
        <p:txBody>
          <a:bodyPr/>
          <a:lstStyle/>
          <a:p>
            <a:pPr>
              <a:defRPr/>
            </a:pPr>
            <a:endParaRPr lang="en-US" altLang="en-US" dirty="0"/>
          </a:p>
        </p:txBody>
      </p:sp>
      <p:sp>
        <p:nvSpPr>
          <p:cNvPr id="5" name="Slide Number Placeholder 4"/>
          <p:cNvSpPr>
            <a:spLocks noGrp="1"/>
          </p:cNvSpPr>
          <p:nvPr>
            <p:ph type="sldNum" sz="quarter" idx="11"/>
          </p:nvPr>
        </p:nvSpPr>
        <p:spPr/>
        <p:txBody>
          <a:bodyPr/>
          <a:lstStyle/>
          <a:p>
            <a:pPr>
              <a:defRPr/>
            </a:pPr>
            <a:fld id="{1F96D11F-3E71-43AC-99F9-A3AAEA945F0C}" type="slidenum">
              <a:rPr lang="en-US" altLang="en-US" smtClean="0"/>
              <a:pPr>
                <a:defRPr/>
              </a:pPr>
              <a:t>30</a:t>
            </a:fld>
            <a:endParaRPr lang="en-US" altLang="en-US" dirty="0"/>
          </a:p>
        </p:txBody>
      </p:sp>
    </p:spTree>
    <p:extLst>
      <p:ext uri="{BB962C8B-B14F-4D97-AF65-F5344CB8AC3E}">
        <p14:creationId xmlns:p14="http://schemas.microsoft.com/office/powerpoint/2010/main" val="40132762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lstStyle/>
          <a:p>
            <a:r>
              <a:rPr lang="en-US" dirty="0" smtClean="0"/>
              <a:t>Math or</a:t>
            </a:r>
            <a:r>
              <a:rPr lang="en-US" baseline="0" dirty="0" smtClean="0"/>
              <a:t> clerical error</a:t>
            </a:r>
            <a:endParaRPr lang="en-US" dirty="0"/>
          </a:p>
        </p:txBody>
      </p:sp>
      <p:sp>
        <p:nvSpPr>
          <p:cNvPr id="4" name="Date Placeholder 3"/>
          <p:cNvSpPr>
            <a:spLocks noGrp="1"/>
          </p:cNvSpPr>
          <p:nvPr>
            <p:ph type="dt" idx="10"/>
          </p:nvPr>
        </p:nvSpPr>
        <p:spPr/>
        <p:txBody>
          <a:bodyPr/>
          <a:lstStyle/>
          <a:p>
            <a:pPr>
              <a:defRPr/>
            </a:pPr>
            <a:endParaRPr lang="en-US" altLang="en-US" dirty="0"/>
          </a:p>
        </p:txBody>
      </p:sp>
      <p:sp>
        <p:nvSpPr>
          <p:cNvPr id="5" name="Slide Number Placeholder 4"/>
          <p:cNvSpPr>
            <a:spLocks noGrp="1"/>
          </p:cNvSpPr>
          <p:nvPr>
            <p:ph type="sldNum" sz="quarter" idx="11"/>
          </p:nvPr>
        </p:nvSpPr>
        <p:spPr/>
        <p:txBody>
          <a:bodyPr/>
          <a:lstStyle/>
          <a:p>
            <a:pPr>
              <a:defRPr/>
            </a:pPr>
            <a:fld id="{1F96D11F-3E71-43AC-99F9-A3AAEA945F0C}" type="slidenum">
              <a:rPr lang="en-US" altLang="en-US" smtClean="0"/>
              <a:pPr>
                <a:defRPr/>
              </a:pPr>
              <a:t>32</a:t>
            </a:fld>
            <a:endParaRPr lang="en-US" altLang="en-US" dirty="0"/>
          </a:p>
        </p:txBody>
      </p:sp>
    </p:spTree>
    <p:extLst>
      <p:ext uri="{BB962C8B-B14F-4D97-AF65-F5344CB8AC3E}">
        <p14:creationId xmlns:p14="http://schemas.microsoft.com/office/powerpoint/2010/main" val="158780037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xfrm>
            <a:off x="406400" y="698500"/>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57020" indent="-291161">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64647" indent="-232929">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30505" indent="-232929">
              <a:spcBef>
                <a:spcPct val="30000"/>
              </a:spcBef>
              <a:defRPr sz="1300">
                <a:solidFill>
                  <a:schemeClr val="tx1"/>
                </a:solidFill>
                <a:latin typeface="Calibri" panose="020F0502020204030204" pitchFamily="34" charset="0"/>
              </a:defRPr>
            </a:lvl4pPr>
            <a:lvl5pPr marL="2096365" indent="-232929">
              <a:spcBef>
                <a:spcPct val="30000"/>
              </a:spcBef>
              <a:defRPr sz="1300">
                <a:solidFill>
                  <a:schemeClr val="tx1"/>
                </a:solidFill>
                <a:latin typeface="Calibri" panose="020F0502020204030204" pitchFamily="34" charset="0"/>
              </a:defRPr>
            </a:lvl5pPr>
            <a:lvl6pPr marL="2562224" indent="-232929" eaLnBrk="0" fontAlgn="base" hangingPunct="0">
              <a:spcBef>
                <a:spcPct val="30000"/>
              </a:spcBef>
              <a:spcAft>
                <a:spcPct val="0"/>
              </a:spcAft>
              <a:defRPr sz="1300">
                <a:solidFill>
                  <a:schemeClr val="tx1"/>
                </a:solidFill>
                <a:latin typeface="Calibri" panose="020F0502020204030204" pitchFamily="34" charset="0"/>
              </a:defRPr>
            </a:lvl6pPr>
            <a:lvl7pPr marL="3028082" indent="-232929" eaLnBrk="0" fontAlgn="base" hangingPunct="0">
              <a:spcBef>
                <a:spcPct val="30000"/>
              </a:spcBef>
              <a:spcAft>
                <a:spcPct val="0"/>
              </a:spcAft>
              <a:defRPr sz="1300">
                <a:solidFill>
                  <a:schemeClr val="tx1"/>
                </a:solidFill>
                <a:latin typeface="Calibri" panose="020F0502020204030204" pitchFamily="34" charset="0"/>
              </a:defRPr>
            </a:lvl7pPr>
            <a:lvl8pPr marL="3493941" indent="-232929" eaLnBrk="0" fontAlgn="base" hangingPunct="0">
              <a:spcBef>
                <a:spcPct val="30000"/>
              </a:spcBef>
              <a:spcAft>
                <a:spcPct val="0"/>
              </a:spcAft>
              <a:defRPr sz="1300">
                <a:solidFill>
                  <a:schemeClr val="tx1"/>
                </a:solidFill>
                <a:latin typeface="Calibri" panose="020F0502020204030204" pitchFamily="34" charset="0"/>
              </a:defRPr>
            </a:lvl8pPr>
            <a:lvl9pPr marL="3959800" indent="-232929"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17379328-B90F-431A-866D-C9568E875128}" type="slidenum">
              <a:rPr lang="en-US" altLang="en-US" smtClean="0"/>
              <a:pPr>
                <a:spcBef>
                  <a:spcPct val="0"/>
                </a:spcBef>
                <a:buClrTx/>
                <a:buSzTx/>
                <a:buFontTx/>
                <a:buNone/>
              </a:pPr>
              <a:t>34</a:t>
            </a:fld>
            <a:endParaRPr lang="en-US" altLang="en-US"/>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234138153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xfrm>
            <a:off x="406400" y="698500"/>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757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57020" indent="-291161">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64647" indent="-232929">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30505" indent="-232929">
              <a:spcBef>
                <a:spcPct val="30000"/>
              </a:spcBef>
              <a:defRPr sz="1300">
                <a:solidFill>
                  <a:schemeClr val="tx1"/>
                </a:solidFill>
                <a:latin typeface="Calibri" panose="020F0502020204030204" pitchFamily="34" charset="0"/>
              </a:defRPr>
            </a:lvl4pPr>
            <a:lvl5pPr marL="2096365" indent="-232929">
              <a:spcBef>
                <a:spcPct val="30000"/>
              </a:spcBef>
              <a:defRPr sz="1300">
                <a:solidFill>
                  <a:schemeClr val="tx1"/>
                </a:solidFill>
                <a:latin typeface="Calibri" panose="020F0502020204030204" pitchFamily="34" charset="0"/>
              </a:defRPr>
            </a:lvl5pPr>
            <a:lvl6pPr marL="2562224" indent="-232929" eaLnBrk="0" fontAlgn="base" hangingPunct="0">
              <a:spcBef>
                <a:spcPct val="30000"/>
              </a:spcBef>
              <a:spcAft>
                <a:spcPct val="0"/>
              </a:spcAft>
              <a:defRPr sz="1300">
                <a:solidFill>
                  <a:schemeClr val="tx1"/>
                </a:solidFill>
                <a:latin typeface="Calibri" panose="020F0502020204030204" pitchFamily="34" charset="0"/>
              </a:defRPr>
            </a:lvl6pPr>
            <a:lvl7pPr marL="3028082" indent="-232929" eaLnBrk="0" fontAlgn="base" hangingPunct="0">
              <a:spcBef>
                <a:spcPct val="30000"/>
              </a:spcBef>
              <a:spcAft>
                <a:spcPct val="0"/>
              </a:spcAft>
              <a:defRPr sz="1300">
                <a:solidFill>
                  <a:schemeClr val="tx1"/>
                </a:solidFill>
                <a:latin typeface="Calibri" panose="020F0502020204030204" pitchFamily="34" charset="0"/>
              </a:defRPr>
            </a:lvl7pPr>
            <a:lvl8pPr marL="3493941" indent="-232929" eaLnBrk="0" fontAlgn="base" hangingPunct="0">
              <a:spcBef>
                <a:spcPct val="30000"/>
              </a:spcBef>
              <a:spcAft>
                <a:spcPct val="0"/>
              </a:spcAft>
              <a:defRPr sz="1300">
                <a:solidFill>
                  <a:schemeClr val="tx1"/>
                </a:solidFill>
                <a:latin typeface="Calibri" panose="020F0502020204030204" pitchFamily="34" charset="0"/>
              </a:defRPr>
            </a:lvl8pPr>
            <a:lvl9pPr marL="3959800" indent="-232929"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42551C3C-B882-49E0-83AF-8FC439CBF437}" type="slidenum">
              <a:rPr lang="en-US" altLang="en-US" smtClean="0"/>
              <a:pPr>
                <a:spcBef>
                  <a:spcPct val="0"/>
                </a:spcBef>
                <a:buClrTx/>
                <a:buSzTx/>
                <a:buFontTx/>
                <a:buNone/>
              </a:pPr>
              <a:t>35</a:t>
            </a:fld>
            <a:endParaRPr lang="en-US" altLang="en-US"/>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38202380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57020" indent="-291161">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64647" indent="-232929">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30505" indent="-232929">
              <a:spcBef>
                <a:spcPct val="30000"/>
              </a:spcBef>
              <a:defRPr sz="1300">
                <a:solidFill>
                  <a:schemeClr val="tx1"/>
                </a:solidFill>
                <a:latin typeface="Calibri" panose="020F0502020204030204" pitchFamily="34" charset="0"/>
              </a:defRPr>
            </a:lvl4pPr>
            <a:lvl5pPr marL="2096365" indent="-232929">
              <a:spcBef>
                <a:spcPct val="30000"/>
              </a:spcBef>
              <a:defRPr sz="1300">
                <a:solidFill>
                  <a:schemeClr val="tx1"/>
                </a:solidFill>
                <a:latin typeface="Calibri" panose="020F0502020204030204" pitchFamily="34" charset="0"/>
              </a:defRPr>
            </a:lvl5pPr>
            <a:lvl6pPr marL="2562224" indent="-232929" eaLnBrk="0" fontAlgn="base" hangingPunct="0">
              <a:spcBef>
                <a:spcPct val="30000"/>
              </a:spcBef>
              <a:spcAft>
                <a:spcPct val="0"/>
              </a:spcAft>
              <a:defRPr sz="1300">
                <a:solidFill>
                  <a:schemeClr val="tx1"/>
                </a:solidFill>
                <a:latin typeface="Calibri" panose="020F0502020204030204" pitchFamily="34" charset="0"/>
              </a:defRPr>
            </a:lvl6pPr>
            <a:lvl7pPr marL="3028082" indent="-232929" eaLnBrk="0" fontAlgn="base" hangingPunct="0">
              <a:spcBef>
                <a:spcPct val="30000"/>
              </a:spcBef>
              <a:spcAft>
                <a:spcPct val="0"/>
              </a:spcAft>
              <a:defRPr sz="1300">
                <a:solidFill>
                  <a:schemeClr val="tx1"/>
                </a:solidFill>
                <a:latin typeface="Calibri" panose="020F0502020204030204" pitchFamily="34" charset="0"/>
              </a:defRPr>
            </a:lvl7pPr>
            <a:lvl8pPr marL="3493941" indent="-232929" eaLnBrk="0" fontAlgn="base" hangingPunct="0">
              <a:spcBef>
                <a:spcPct val="30000"/>
              </a:spcBef>
              <a:spcAft>
                <a:spcPct val="0"/>
              </a:spcAft>
              <a:defRPr sz="1300">
                <a:solidFill>
                  <a:schemeClr val="tx1"/>
                </a:solidFill>
                <a:latin typeface="Calibri" panose="020F0502020204030204" pitchFamily="34" charset="0"/>
              </a:defRPr>
            </a:lvl8pPr>
            <a:lvl9pPr marL="3959800" indent="-232929"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5F0F86F9-E772-4CD7-8D78-B9F45AC6B27C}" type="slidenum">
              <a:rPr lang="en-US" altLang="en-US" smtClean="0"/>
              <a:pPr>
                <a:spcBef>
                  <a:spcPct val="0"/>
                </a:spcBef>
                <a:buClrTx/>
                <a:buSzTx/>
                <a:buFontTx/>
                <a:buNone/>
              </a:pPr>
              <a:t>36</a:t>
            </a:fld>
            <a:endParaRPr lang="en-US" altLang="en-US"/>
          </a:p>
        </p:txBody>
      </p:sp>
      <p:sp>
        <p:nvSpPr>
          <p:cNvPr id="77827" name="Rectangle 2"/>
          <p:cNvSpPr>
            <a:spLocks noGrp="1" noRot="1" noChangeAspect="1" noChangeArrowheads="1" noTextEdit="1"/>
          </p:cNvSpPr>
          <p:nvPr>
            <p:ph type="sldImg"/>
          </p:nvPr>
        </p:nvSpPr>
        <p:spPr bwMode="auto">
          <a:xfrm>
            <a:off x="406400" y="698500"/>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original amount was $7,500</a:t>
            </a:r>
            <a:r>
              <a:rPr lang="en-US" altLang="en-US" baseline="0" dirty="0" smtClean="0"/>
              <a:t> repayable $500 per year</a:t>
            </a:r>
          </a:p>
          <a:p>
            <a:r>
              <a:rPr lang="en-US" altLang="en-US" baseline="0" dirty="0" smtClean="0"/>
              <a:t>Repayments can continue through 2024</a:t>
            </a:r>
            <a:endParaRPr lang="en-US" altLang="en-US" dirty="0" smtClean="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23679683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smtClean="0"/>
              <a:t>It is not required that the earned income be used for their support – just that the student earns that amount or more</a:t>
            </a:r>
          </a:p>
          <a:p>
            <a:endParaRPr lang="en-US" b="1" dirty="0"/>
          </a:p>
        </p:txBody>
      </p:sp>
      <p:sp>
        <p:nvSpPr>
          <p:cNvPr id="4" name="Slide Number Placeholder 3"/>
          <p:cNvSpPr>
            <a:spLocks noGrp="1"/>
          </p:cNvSpPr>
          <p:nvPr>
            <p:ph type="sldNum" sz="quarter" idx="10"/>
          </p:nvPr>
        </p:nvSpPr>
        <p:spPr/>
        <p:txBody>
          <a:bodyPr/>
          <a:lstStyle/>
          <a:p>
            <a:fld id="{8FC99871-1AB6-1A40-BD47-BA600C772252}" type="slidenum">
              <a:rPr lang="en-US" smtClean="0"/>
              <a:pPr/>
              <a:t>3</a:t>
            </a:fld>
            <a:endParaRPr lang="en-US" dirty="0"/>
          </a:p>
        </p:txBody>
      </p:sp>
    </p:spTree>
    <p:extLst>
      <p:ext uri="{BB962C8B-B14F-4D97-AF65-F5344CB8AC3E}">
        <p14:creationId xmlns:p14="http://schemas.microsoft.com/office/powerpoint/2010/main" val="58257621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xfrm>
            <a:off x="406400" y="698500"/>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57020" indent="-291161">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64647" indent="-232929">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30505" indent="-232929">
              <a:spcBef>
                <a:spcPct val="30000"/>
              </a:spcBef>
              <a:defRPr sz="1300">
                <a:solidFill>
                  <a:schemeClr val="tx1"/>
                </a:solidFill>
                <a:latin typeface="Calibri" panose="020F0502020204030204" pitchFamily="34" charset="0"/>
              </a:defRPr>
            </a:lvl4pPr>
            <a:lvl5pPr marL="2096365" indent="-232929">
              <a:spcBef>
                <a:spcPct val="30000"/>
              </a:spcBef>
              <a:defRPr sz="1300">
                <a:solidFill>
                  <a:schemeClr val="tx1"/>
                </a:solidFill>
                <a:latin typeface="Calibri" panose="020F0502020204030204" pitchFamily="34" charset="0"/>
              </a:defRPr>
            </a:lvl5pPr>
            <a:lvl6pPr marL="2562224" indent="-232929" eaLnBrk="0" fontAlgn="base" hangingPunct="0">
              <a:spcBef>
                <a:spcPct val="30000"/>
              </a:spcBef>
              <a:spcAft>
                <a:spcPct val="0"/>
              </a:spcAft>
              <a:defRPr sz="1300">
                <a:solidFill>
                  <a:schemeClr val="tx1"/>
                </a:solidFill>
                <a:latin typeface="Calibri" panose="020F0502020204030204" pitchFamily="34" charset="0"/>
              </a:defRPr>
            </a:lvl6pPr>
            <a:lvl7pPr marL="3028082" indent="-232929" eaLnBrk="0" fontAlgn="base" hangingPunct="0">
              <a:spcBef>
                <a:spcPct val="30000"/>
              </a:spcBef>
              <a:spcAft>
                <a:spcPct val="0"/>
              </a:spcAft>
              <a:defRPr sz="1300">
                <a:solidFill>
                  <a:schemeClr val="tx1"/>
                </a:solidFill>
                <a:latin typeface="Calibri" panose="020F0502020204030204" pitchFamily="34" charset="0"/>
              </a:defRPr>
            </a:lvl7pPr>
            <a:lvl8pPr marL="3493941" indent="-232929" eaLnBrk="0" fontAlgn="base" hangingPunct="0">
              <a:spcBef>
                <a:spcPct val="30000"/>
              </a:spcBef>
              <a:spcAft>
                <a:spcPct val="0"/>
              </a:spcAft>
              <a:defRPr sz="1300">
                <a:solidFill>
                  <a:schemeClr val="tx1"/>
                </a:solidFill>
                <a:latin typeface="Calibri" panose="020F0502020204030204" pitchFamily="34" charset="0"/>
              </a:defRPr>
            </a:lvl8pPr>
            <a:lvl9pPr marL="3959800" indent="-232929"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EC04BB01-1BD9-4C92-894A-0EA3035CB08A}" type="slidenum">
              <a:rPr lang="en-US" altLang="en-US" smtClean="0"/>
              <a:pPr>
                <a:spcBef>
                  <a:spcPct val="0"/>
                </a:spcBef>
                <a:buClrTx/>
                <a:buSzTx/>
                <a:buFontTx/>
                <a:buNone/>
              </a:pPr>
              <a:t>37</a:t>
            </a:fld>
            <a:endParaRPr lang="en-US" altLang="en-US"/>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20788478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xfrm>
            <a:off x="406400" y="698500"/>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921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57020" indent="-291161">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64647" indent="-232929">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30505" indent="-232929">
              <a:spcBef>
                <a:spcPct val="30000"/>
              </a:spcBef>
              <a:defRPr sz="1300">
                <a:solidFill>
                  <a:schemeClr val="tx1"/>
                </a:solidFill>
                <a:latin typeface="Calibri" panose="020F0502020204030204" pitchFamily="34" charset="0"/>
              </a:defRPr>
            </a:lvl4pPr>
            <a:lvl5pPr marL="2096365" indent="-232929">
              <a:spcBef>
                <a:spcPct val="30000"/>
              </a:spcBef>
              <a:defRPr sz="1300">
                <a:solidFill>
                  <a:schemeClr val="tx1"/>
                </a:solidFill>
                <a:latin typeface="Calibri" panose="020F0502020204030204" pitchFamily="34" charset="0"/>
              </a:defRPr>
            </a:lvl5pPr>
            <a:lvl6pPr marL="2562224" indent="-232929" eaLnBrk="0" fontAlgn="base" hangingPunct="0">
              <a:spcBef>
                <a:spcPct val="30000"/>
              </a:spcBef>
              <a:spcAft>
                <a:spcPct val="0"/>
              </a:spcAft>
              <a:defRPr sz="1300">
                <a:solidFill>
                  <a:schemeClr val="tx1"/>
                </a:solidFill>
                <a:latin typeface="Calibri" panose="020F0502020204030204" pitchFamily="34" charset="0"/>
              </a:defRPr>
            </a:lvl6pPr>
            <a:lvl7pPr marL="3028082" indent="-232929" eaLnBrk="0" fontAlgn="base" hangingPunct="0">
              <a:spcBef>
                <a:spcPct val="30000"/>
              </a:spcBef>
              <a:spcAft>
                <a:spcPct val="0"/>
              </a:spcAft>
              <a:defRPr sz="1300">
                <a:solidFill>
                  <a:schemeClr val="tx1"/>
                </a:solidFill>
                <a:latin typeface="Calibri" panose="020F0502020204030204" pitchFamily="34" charset="0"/>
              </a:defRPr>
            </a:lvl7pPr>
            <a:lvl8pPr marL="3493941" indent="-232929" eaLnBrk="0" fontAlgn="base" hangingPunct="0">
              <a:spcBef>
                <a:spcPct val="30000"/>
              </a:spcBef>
              <a:spcAft>
                <a:spcPct val="0"/>
              </a:spcAft>
              <a:defRPr sz="1300">
                <a:solidFill>
                  <a:schemeClr val="tx1"/>
                </a:solidFill>
                <a:latin typeface="Calibri" panose="020F0502020204030204" pitchFamily="34" charset="0"/>
              </a:defRPr>
            </a:lvl8pPr>
            <a:lvl9pPr marL="3959800" indent="-232929"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CAA5994D-AAFB-48F8-9D74-AC7066A3A293}" type="slidenum">
              <a:rPr lang="en-US" altLang="en-US" smtClean="0"/>
              <a:pPr>
                <a:spcBef>
                  <a:spcPct val="0"/>
                </a:spcBef>
                <a:buClrTx/>
                <a:buSzTx/>
                <a:buFontTx/>
                <a:buNone/>
              </a:pPr>
              <a:t>38</a:t>
            </a:fld>
            <a:endParaRPr lang="en-US" altLang="en-US"/>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182175347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xfrm>
            <a:off x="406400" y="698500"/>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880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57020" indent="-291161">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64647" indent="-232929">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30505" indent="-232929">
              <a:spcBef>
                <a:spcPct val="30000"/>
              </a:spcBef>
              <a:defRPr sz="1300">
                <a:solidFill>
                  <a:schemeClr val="tx1"/>
                </a:solidFill>
                <a:latin typeface="Calibri" panose="020F0502020204030204" pitchFamily="34" charset="0"/>
              </a:defRPr>
            </a:lvl4pPr>
            <a:lvl5pPr marL="2096365" indent="-232929">
              <a:spcBef>
                <a:spcPct val="30000"/>
              </a:spcBef>
              <a:defRPr sz="1300">
                <a:solidFill>
                  <a:schemeClr val="tx1"/>
                </a:solidFill>
                <a:latin typeface="Calibri" panose="020F0502020204030204" pitchFamily="34" charset="0"/>
              </a:defRPr>
            </a:lvl5pPr>
            <a:lvl6pPr marL="2562224" indent="-232929" eaLnBrk="0" fontAlgn="base" hangingPunct="0">
              <a:spcBef>
                <a:spcPct val="30000"/>
              </a:spcBef>
              <a:spcAft>
                <a:spcPct val="0"/>
              </a:spcAft>
              <a:defRPr sz="1300">
                <a:solidFill>
                  <a:schemeClr val="tx1"/>
                </a:solidFill>
                <a:latin typeface="Calibri" panose="020F0502020204030204" pitchFamily="34" charset="0"/>
              </a:defRPr>
            </a:lvl6pPr>
            <a:lvl7pPr marL="3028082" indent="-232929" eaLnBrk="0" fontAlgn="base" hangingPunct="0">
              <a:spcBef>
                <a:spcPct val="30000"/>
              </a:spcBef>
              <a:spcAft>
                <a:spcPct val="0"/>
              </a:spcAft>
              <a:defRPr sz="1300">
                <a:solidFill>
                  <a:schemeClr val="tx1"/>
                </a:solidFill>
                <a:latin typeface="Calibri" panose="020F0502020204030204" pitchFamily="34" charset="0"/>
              </a:defRPr>
            </a:lvl7pPr>
            <a:lvl8pPr marL="3493941" indent="-232929" eaLnBrk="0" fontAlgn="base" hangingPunct="0">
              <a:spcBef>
                <a:spcPct val="30000"/>
              </a:spcBef>
              <a:spcAft>
                <a:spcPct val="0"/>
              </a:spcAft>
              <a:defRPr sz="1300">
                <a:solidFill>
                  <a:schemeClr val="tx1"/>
                </a:solidFill>
                <a:latin typeface="Calibri" panose="020F0502020204030204" pitchFamily="34" charset="0"/>
              </a:defRPr>
            </a:lvl8pPr>
            <a:lvl9pPr marL="3959800" indent="-232929"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866E6493-0105-409D-8186-55A6F09CD19A}" type="slidenum">
              <a:rPr lang="en-US" altLang="en-US" smtClean="0"/>
              <a:pPr>
                <a:spcBef>
                  <a:spcPct val="0"/>
                </a:spcBef>
                <a:buClrTx/>
                <a:buSzTx/>
                <a:buFontTx/>
                <a:buNone/>
              </a:pPr>
              <a:t>39</a:t>
            </a:fld>
            <a:endParaRPr lang="en-US" altLang="en-US"/>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205970148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xfrm>
            <a:off x="406400" y="698500"/>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880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57020" indent="-291161">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64647" indent="-232929">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30505" indent="-232929">
              <a:spcBef>
                <a:spcPct val="30000"/>
              </a:spcBef>
              <a:defRPr sz="1300">
                <a:solidFill>
                  <a:schemeClr val="tx1"/>
                </a:solidFill>
                <a:latin typeface="Calibri" panose="020F0502020204030204" pitchFamily="34" charset="0"/>
              </a:defRPr>
            </a:lvl4pPr>
            <a:lvl5pPr marL="2096365" indent="-232929">
              <a:spcBef>
                <a:spcPct val="30000"/>
              </a:spcBef>
              <a:defRPr sz="1300">
                <a:solidFill>
                  <a:schemeClr val="tx1"/>
                </a:solidFill>
                <a:latin typeface="Calibri" panose="020F0502020204030204" pitchFamily="34" charset="0"/>
              </a:defRPr>
            </a:lvl5pPr>
            <a:lvl6pPr marL="2562224" indent="-232929" eaLnBrk="0" fontAlgn="base" hangingPunct="0">
              <a:spcBef>
                <a:spcPct val="30000"/>
              </a:spcBef>
              <a:spcAft>
                <a:spcPct val="0"/>
              </a:spcAft>
              <a:defRPr sz="1300">
                <a:solidFill>
                  <a:schemeClr val="tx1"/>
                </a:solidFill>
                <a:latin typeface="Calibri" panose="020F0502020204030204" pitchFamily="34" charset="0"/>
              </a:defRPr>
            </a:lvl6pPr>
            <a:lvl7pPr marL="3028082" indent="-232929" eaLnBrk="0" fontAlgn="base" hangingPunct="0">
              <a:spcBef>
                <a:spcPct val="30000"/>
              </a:spcBef>
              <a:spcAft>
                <a:spcPct val="0"/>
              </a:spcAft>
              <a:defRPr sz="1300">
                <a:solidFill>
                  <a:schemeClr val="tx1"/>
                </a:solidFill>
                <a:latin typeface="Calibri" panose="020F0502020204030204" pitchFamily="34" charset="0"/>
              </a:defRPr>
            </a:lvl7pPr>
            <a:lvl8pPr marL="3493941" indent="-232929" eaLnBrk="0" fontAlgn="base" hangingPunct="0">
              <a:spcBef>
                <a:spcPct val="30000"/>
              </a:spcBef>
              <a:spcAft>
                <a:spcPct val="0"/>
              </a:spcAft>
              <a:defRPr sz="1300">
                <a:solidFill>
                  <a:schemeClr val="tx1"/>
                </a:solidFill>
                <a:latin typeface="Calibri" panose="020F0502020204030204" pitchFamily="34" charset="0"/>
              </a:defRPr>
            </a:lvl8pPr>
            <a:lvl9pPr marL="3959800" indent="-232929"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866E6493-0105-409D-8186-55A6F09CD19A}" type="slidenum">
              <a:rPr lang="en-US" altLang="en-US" smtClean="0"/>
              <a:pPr>
                <a:spcBef>
                  <a:spcPct val="0"/>
                </a:spcBef>
                <a:buClrTx/>
                <a:buSzTx/>
                <a:buFontTx/>
                <a:buNone/>
              </a:pPr>
              <a:t>40</a:t>
            </a:fld>
            <a:endParaRPr lang="en-US" altLang="en-US"/>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306403957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xfrm>
            <a:off x="406400" y="698500"/>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942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57020" indent="-291161">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64647" indent="-232929">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30505" indent="-232929">
              <a:spcBef>
                <a:spcPct val="30000"/>
              </a:spcBef>
              <a:defRPr sz="1300">
                <a:solidFill>
                  <a:schemeClr val="tx1"/>
                </a:solidFill>
                <a:latin typeface="Calibri" panose="020F0502020204030204" pitchFamily="34" charset="0"/>
              </a:defRPr>
            </a:lvl4pPr>
            <a:lvl5pPr marL="2096365" indent="-232929">
              <a:spcBef>
                <a:spcPct val="30000"/>
              </a:spcBef>
              <a:defRPr sz="1300">
                <a:solidFill>
                  <a:schemeClr val="tx1"/>
                </a:solidFill>
                <a:latin typeface="Calibri" panose="020F0502020204030204" pitchFamily="34" charset="0"/>
              </a:defRPr>
            </a:lvl5pPr>
            <a:lvl6pPr marL="2562224" indent="-232929" eaLnBrk="0" fontAlgn="base" hangingPunct="0">
              <a:spcBef>
                <a:spcPct val="30000"/>
              </a:spcBef>
              <a:spcAft>
                <a:spcPct val="0"/>
              </a:spcAft>
              <a:defRPr sz="1300">
                <a:solidFill>
                  <a:schemeClr val="tx1"/>
                </a:solidFill>
                <a:latin typeface="Calibri" panose="020F0502020204030204" pitchFamily="34" charset="0"/>
              </a:defRPr>
            </a:lvl6pPr>
            <a:lvl7pPr marL="3028082" indent="-232929" eaLnBrk="0" fontAlgn="base" hangingPunct="0">
              <a:spcBef>
                <a:spcPct val="30000"/>
              </a:spcBef>
              <a:spcAft>
                <a:spcPct val="0"/>
              </a:spcAft>
              <a:defRPr sz="1300">
                <a:solidFill>
                  <a:schemeClr val="tx1"/>
                </a:solidFill>
                <a:latin typeface="Calibri" panose="020F0502020204030204" pitchFamily="34" charset="0"/>
              </a:defRPr>
            </a:lvl7pPr>
            <a:lvl8pPr marL="3493941" indent="-232929" eaLnBrk="0" fontAlgn="base" hangingPunct="0">
              <a:spcBef>
                <a:spcPct val="30000"/>
              </a:spcBef>
              <a:spcAft>
                <a:spcPct val="0"/>
              </a:spcAft>
              <a:defRPr sz="1300">
                <a:solidFill>
                  <a:schemeClr val="tx1"/>
                </a:solidFill>
                <a:latin typeface="Calibri" panose="020F0502020204030204" pitchFamily="34" charset="0"/>
              </a:defRPr>
            </a:lvl8pPr>
            <a:lvl9pPr marL="3959800" indent="-232929"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A82C7A87-F736-4BAE-BBBB-F55537431E11}" type="slidenum">
              <a:rPr lang="en-US" altLang="en-US" smtClean="0"/>
              <a:pPr>
                <a:spcBef>
                  <a:spcPct val="0"/>
                </a:spcBef>
                <a:buClrTx/>
                <a:buSzTx/>
                <a:buFontTx/>
                <a:buNone/>
              </a:pPr>
              <a:t>41</a:t>
            </a:fld>
            <a:endParaRPr lang="en-US" altLang="en-US"/>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335213968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xfrm>
            <a:off x="406400" y="698500"/>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962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57020" indent="-291161">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64647" indent="-232929">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30505" indent="-232929">
              <a:spcBef>
                <a:spcPct val="30000"/>
              </a:spcBef>
              <a:defRPr sz="1300">
                <a:solidFill>
                  <a:schemeClr val="tx1"/>
                </a:solidFill>
                <a:latin typeface="Calibri" panose="020F0502020204030204" pitchFamily="34" charset="0"/>
              </a:defRPr>
            </a:lvl4pPr>
            <a:lvl5pPr marL="2096365" indent="-232929">
              <a:spcBef>
                <a:spcPct val="30000"/>
              </a:spcBef>
              <a:defRPr sz="1300">
                <a:solidFill>
                  <a:schemeClr val="tx1"/>
                </a:solidFill>
                <a:latin typeface="Calibri" panose="020F0502020204030204" pitchFamily="34" charset="0"/>
              </a:defRPr>
            </a:lvl5pPr>
            <a:lvl6pPr marL="2562224" indent="-232929" eaLnBrk="0" fontAlgn="base" hangingPunct="0">
              <a:spcBef>
                <a:spcPct val="30000"/>
              </a:spcBef>
              <a:spcAft>
                <a:spcPct val="0"/>
              </a:spcAft>
              <a:defRPr sz="1300">
                <a:solidFill>
                  <a:schemeClr val="tx1"/>
                </a:solidFill>
                <a:latin typeface="Calibri" panose="020F0502020204030204" pitchFamily="34" charset="0"/>
              </a:defRPr>
            </a:lvl6pPr>
            <a:lvl7pPr marL="3028082" indent="-232929" eaLnBrk="0" fontAlgn="base" hangingPunct="0">
              <a:spcBef>
                <a:spcPct val="30000"/>
              </a:spcBef>
              <a:spcAft>
                <a:spcPct val="0"/>
              </a:spcAft>
              <a:defRPr sz="1300">
                <a:solidFill>
                  <a:schemeClr val="tx1"/>
                </a:solidFill>
                <a:latin typeface="Calibri" panose="020F0502020204030204" pitchFamily="34" charset="0"/>
              </a:defRPr>
            </a:lvl7pPr>
            <a:lvl8pPr marL="3493941" indent="-232929" eaLnBrk="0" fontAlgn="base" hangingPunct="0">
              <a:spcBef>
                <a:spcPct val="30000"/>
              </a:spcBef>
              <a:spcAft>
                <a:spcPct val="0"/>
              </a:spcAft>
              <a:defRPr sz="1300">
                <a:solidFill>
                  <a:schemeClr val="tx1"/>
                </a:solidFill>
                <a:latin typeface="Calibri" panose="020F0502020204030204" pitchFamily="34" charset="0"/>
              </a:defRPr>
            </a:lvl8pPr>
            <a:lvl9pPr marL="3959800" indent="-232929"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E9AD850B-CE64-478D-B096-80F888E3CDB7}" type="slidenum">
              <a:rPr lang="en-US" altLang="en-US" smtClean="0"/>
              <a:pPr>
                <a:spcBef>
                  <a:spcPct val="0"/>
                </a:spcBef>
                <a:buClrTx/>
                <a:buSzTx/>
                <a:buFontTx/>
                <a:buNone/>
              </a:pPr>
              <a:t>42</a:t>
            </a:fld>
            <a:endParaRPr lang="en-US" altLang="en-US"/>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392840713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txBox="1">
            <a:spLocks noGrp="1" noChangeArrowheads="1"/>
          </p:cNvSpPr>
          <p:nvPr/>
        </p:nvSpPr>
        <p:spPr bwMode="auto">
          <a:xfrm>
            <a:off x="3970938" y="8829967"/>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2" tIns="46586" rIns="93172" bIns="46586" anchor="b"/>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buClrTx/>
              <a:buSzTx/>
              <a:buFontTx/>
              <a:buNone/>
            </a:pPr>
            <a:fld id="{049E6646-9237-4F7B-80F3-AC0AA926437D}" type="slidenum">
              <a:rPr lang="en-US" altLang="en-US" sz="1300">
                <a:solidFill>
                  <a:srgbClr val="000000"/>
                </a:solidFill>
                <a:ea typeface="MS PGothic" panose="020B0600070205080204" pitchFamily="34" charset="-128"/>
                <a:cs typeface="Calibri" panose="020F0502020204030204" pitchFamily="34" charset="0"/>
              </a:rPr>
              <a:pPr algn="r" eaLnBrk="1" hangingPunct="1">
                <a:spcBef>
                  <a:spcPct val="0"/>
                </a:spcBef>
                <a:buClrTx/>
                <a:buSzTx/>
                <a:buFontTx/>
                <a:buNone/>
              </a:pPr>
              <a:t>43</a:t>
            </a:fld>
            <a:endParaRPr lang="en-US" altLang="en-US" sz="1300" dirty="0">
              <a:solidFill>
                <a:srgbClr val="000000"/>
              </a:solidFill>
              <a:ea typeface="MS PGothic" panose="020B0600070205080204" pitchFamily="34" charset="-128"/>
              <a:cs typeface="Calibri" panose="020F0502020204030204" pitchFamily="34" charset="0"/>
            </a:endParaRPr>
          </a:p>
        </p:txBody>
      </p:sp>
      <p:sp>
        <p:nvSpPr>
          <p:cNvPr id="100355" name="Rectangle 2"/>
          <p:cNvSpPr>
            <a:spLocks noGrp="1" noRot="1" noChangeAspect="1" noChangeArrowheads="1" noTextEdit="1"/>
          </p:cNvSpPr>
          <p:nvPr>
            <p:ph type="sldImg"/>
          </p:nvPr>
        </p:nvSpPr>
        <p:spPr bwMode="auto">
          <a:xfrm>
            <a:off x="406400" y="698500"/>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24752282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Will need to discuss</a:t>
            </a:r>
            <a:r>
              <a:rPr lang="en-US" baseline="0" dirty="0" smtClean="0"/>
              <a:t> in the interview the cost of support of the child – find worksheet in P4012 Tab C – worksheet for determining support</a:t>
            </a:r>
            <a:endParaRPr lang="en-US" dirty="0"/>
          </a:p>
        </p:txBody>
      </p:sp>
      <p:sp>
        <p:nvSpPr>
          <p:cNvPr id="4" name="Date Placeholder 3"/>
          <p:cNvSpPr>
            <a:spLocks noGrp="1"/>
          </p:cNvSpPr>
          <p:nvPr>
            <p:ph type="dt" idx="10"/>
          </p:nvPr>
        </p:nvSpPr>
        <p:spPr/>
        <p:txBody>
          <a:bodyPr/>
          <a:lstStyle/>
          <a:p>
            <a:pPr>
              <a:defRPr/>
            </a:pPr>
            <a:endParaRPr lang="en-US" altLang="en-US" dirty="0"/>
          </a:p>
        </p:txBody>
      </p:sp>
      <p:sp>
        <p:nvSpPr>
          <p:cNvPr id="5" name="Slide Number Placeholder 4"/>
          <p:cNvSpPr>
            <a:spLocks noGrp="1"/>
          </p:cNvSpPr>
          <p:nvPr>
            <p:ph type="sldNum" sz="quarter" idx="11"/>
          </p:nvPr>
        </p:nvSpPr>
        <p:spPr/>
        <p:txBody>
          <a:bodyPr/>
          <a:lstStyle/>
          <a:p>
            <a:pPr>
              <a:defRPr/>
            </a:pPr>
            <a:fld id="{1F96D11F-3E71-43AC-99F9-A3AAEA945F0C}" type="slidenum">
              <a:rPr lang="en-US" altLang="en-US" smtClean="0"/>
              <a:pPr>
                <a:defRPr/>
              </a:pPr>
              <a:t>6</a:t>
            </a:fld>
            <a:endParaRPr lang="en-US" altLang="en-US" dirty="0"/>
          </a:p>
        </p:txBody>
      </p:sp>
    </p:spTree>
    <p:extLst>
      <p:ext uri="{BB962C8B-B14F-4D97-AF65-F5344CB8AC3E}">
        <p14:creationId xmlns:p14="http://schemas.microsoft.com/office/powerpoint/2010/main" val="2472472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Taxable scholarships are considered unearned income for most purposes but is considered earned income when determining a</a:t>
            </a:r>
            <a:r>
              <a:rPr lang="en-US" b="1" baseline="0" dirty="0" smtClean="0"/>
              <a:t> filing requirement.</a:t>
            </a:r>
            <a:endParaRPr lang="en-US" b="1" dirty="0"/>
          </a:p>
        </p:txBody>
      </p:sp>
      <p:sp>
        <p:nvSpPr>
          <p:cNvPr id="4" name="Slide Number Placeholder 3"/>
          <p:cNvSpPr>
            <a:spLocks noGrp="1"/>
          </p:cNvSpPr>
          <p:nvPr>
            <p:ph type="sldNum" sz="quarter" idx="10"/>
          </p:nvPr>
        </p:nvSpPr>
        <p:spPr/>
        <p:txBody>
          <a:bodyPr/>
          <a:lstStyle/>
          <a:p>
            <a:fld id="{8FC99871-1AB6-1A40-BD47-BA600C772252}" type="slidenum">
              <a:rPr lang="en-US" smtClean="0"/>
              <a:pPr/>
              <a:t>7</a:t>
            </a:fld>
            <a:endParaRPr lang="en-US" dirty="0"/>
          </a:p>
        </p:txBody>
      </p:sp>
    </p:spTree>
    <p:extLst>
      <p:ext uri="{BB962C8B-B14F-4D97-AF65-F5344CB8AC3E}">
        <p14:creationId xmlns:p14="http://schemas.microsoft.com/office/powerpoint/2010/main" val="207341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If, based on the interview the preparer determines that the taxpayer meets the rules that make him or her potentially subject to the kiddie tax (slide 5), complete the Form 8615 information.</a:t>
            </a:r>
            <a:r>
              <a:rPr lang="en-US" sz="1200" kern="1200" dirty="0" smtClean="0">
                <a:solidFill>
                  <a:schemeClr val="tx1"/>
                </a:solidFill>
                <a:effectLst/>
                <a:latin typeface="+mn-lt"/>
                <a:ea typeface="+mn-ea"/>
                <a:cs typeface="+mn-cs"/>
              </a:rPr>
              <a:t> In the event that the taxpayer’s income isn’t subject to the kiddie tax then none will be calculated. </a:t>
            </a:r>
          </a:p>
          <a:p>
            <a:pPr marL="406400" lvl="1" indent="-171450">
              <a:buFont typeface="Arial" panose="020B0604020202020204" pitchFamily="34" charset="0"/>
              <a:buChar char="•"/>
            </a:pPr>
            <a:r>
              <a:rPr lang="en-US" sz="1200" kern="1200" dirty="0" smtClean="0">
                <a:solidFill>
                  <a:schemeClr val="tx1"/>
                </a:solidFill>
                <a:effectLst/>
                <a:latin typeface="+mn-lt"/>
                <a:ea typeface="+mn-ea"/>
                <a:cs typeface="+mn-cs"/>
              </a:rPr>
              <a:t>TaxSlayer does not automatically invoke the kiddie tax, it is activated only if the preparer explicitly adds it</a:t>
            </a:r>
          </a:p>
          <a:p>
            <a:pPr marL="406400" lvl="1" indent="-171450">
              <a:buFont typeface="Arial" panose="020B0604020202020204" pitchFamily="34" charset="0"/>
              <a:buChar char="•"/>
            </a:pPr>
            <a:r>
              <a:rPr lang="en-US" sz="1200" kern="1200" dirty="0" smtClean="0">
                <a:solidFill>
                  <a:schemeClr val="tx1"/>
                </a:solidFill>
                <a:effectLst/>
                <a:latin typeface="+mn-lt"/>
                <a:ea typeface="+mn-ea"/>
                <a:cs typeface="+mn-cs"/>
              </a:rPr>
              <a:t>Must enter the parents’ information. If that isn’t done then the kiddie tax isn’t calculated.</a:t>
            </a:r>
          </a:p>
          <a:p>
            <a:pPr marL="406400" lvl="1" indent="-171450">
              <a:buFont typeface="Arial" panose="020B0604020202020204" pitchFamily="34" charset="0"/>
              <a:buChar char="•"/>
            </a:pPr>
            <a:r>
              <a:rPr lang="en-US" sz="1200" kern="1200" dirty="0" smtClean="0">
                <a:solidFill>
                  <a:schemeClr val="tx1"/>
                </a:solidFill>
                <a:effectLst/>
                <a:latin typeface="+mn-lt"/>
                <a:ea typeface="+mn-ea"/>
                <a:cs typeface="+mn-cs"/>
              </a:rPr>
              <a:t>TaxSlayer doesn’t check against the taxpayer’s age and could calculate a kiddie tax even if the taxpayer is over 23. Preparers make the sole determination whether the taxpayer should be subject to the kiddie tax. And the taxpayer could be subject to the kiddie tax even if they can’t be claimed as a dependent.</a:t>
            </a:r>
          </a:p>
        </p:txBody>
      </p:sp>
      <p:sp>
        <p:nvSpPr>
          <p:cNvPr id="4" name="Slide Number Placeholder 3"/>
          <p:cNvSpPr>
            <a:spLocks noGrp="1"/>
          </p:cNvSpPr>
          <p:nvPr>
            <p:ph type="sldNum" sz="quarter" idx="10"/>
          </p:nvPr>
        </p:nvSpPr>
        <p:spPr/>
        <p:txBody>
          <a:bodyPr/>
          <a:lstStyle/>
          <a:p>
            <a:fld id="{8FC99871-1AB6-1A40-BD47-BA600C772252}" type="slidenum">
              <a:rPr lang="en-US" smtClean="0"/>
              <a:pPr/>
              <a:t>10</a:t>
            </a:fld>
            <a:endParaRPr lang="en-US" dirty="0"/>
          </a:p>
        </p:txBody>
      </p:sp>
    </p:spTree>
    <p:extLst>
      <p:ext uri="{BB962C8B-B14F-4D97-AF65-F5344CB8AC3E}">
        <p14:creationId xmlns:p14="http://schemas.microsoft.com/office/powerpoint/2010/main" val="36288197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Enter earned</a:t>
            </a:r>
            <a:r>
              <a:rPr lang="en-US" b="1" baseline="0" dirty="0" smtClean="0"/>
              <a:t> and unearned income into </a:t>
            </a:r>
            <a:r>
              <a:rPr lang="en-US" b="1" baseline="0" dirty="0" err="1" smtClean="0"/>
              <a:t>TaxSlayer</a:t>
            </a:r>
            <a:r>
              <a:rPr lang="en-US" b="1" baseline="0" dirty="0" smtClean="0"/>
              <a:t>, select 8615 and enter Parent’s/SSN ... </a:t>
            </a:r>
            <a:r>
              <a:rPr lang="en-US" b="1" baseline="0" dirty="0" err="1" smtClean="0"/>
              <a:t>TaxSlayer</a:t>
            </a:r>
            <a:r>
              <a:rPr lang="en-US" b="1" baseline="0" dirty="0" smtClean="0"/>
              <a:t> does the rest</a:t>
            </a:r>
            <a:endParaRPr lang="en-US" b="1" dirty="0"/>
          </a:p>
        </p:txBody>
      </p:sp>
      <p:sp>
        <p:nvSpPr>
          <p:cNvPr id="4" name="Slide Number Placeholder 3"/>
          <p:cNvSpPr>
            <a:spLocks noGrp="1"/>
          </p:cNvSpPr>
          <p:nvPr>
            <p:ph type="sldNum" sz="quarter" idx="10"/>
          </p:nvPr>
        </p:nvSpPr>
        <p:spPr/>
        <p:txBody>
          <a:bodyPr/>
          <a:lstStyle/>
          <a:p>
            <a:fld id="{8FC99871-1AB6-1A40-BD47-BA600C772252}" type="slidenum">
              <a:rPr lang="en-US" smtClean="0"/>
              <a:pPr/>
              <a:t>11</a:t>
            </a:fld>
            <a:endParaRPr lang="en-US" dirty="0"/>
          </a:p>
        </p:txBody>
      </p:sp>
    </p:spTree>
    <p:extLst>
      <p:ext uri="{BB962C8B-B14F-4D97-AF65-F5344CB8AC3E}">
        <p14:creationId xmlns:p14="http://schemas.microsoft.com/office/powerpoint/2010/main" val="13021660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a:t>
            </a:r>
            <a:r>
              <a:rPr lang="en-US" baseline="0" dirty="0" smtClean="0"/>
              <a:t> sure why form asks for parent’s information. No longer relevant (so long as one is still alive)</a:t>
            </a:r>
            <a:endParaRPr lang="en-US" dirty="0"/>
          </a:p>
        </p:txBody>
      </p:sp>
      <p:sp>
        <p:nvSpPr>
          <p:cNvPr id="4" name="Slide Number Placeholder 3"/>
          <p:cNvSpPr>
            <a:spLocks noGrp="1"/>
          </p:cNvSpPr>
          <p:nvPr>
            <p:ph type="sldNum" sz="quarter" idx="10"/>
          </p:nvPr>
        </p:nvSpPr>
        <p:spPr/>
        <p:txBody>
          <a:bodyPr/>
          <a:lstStyle/>
          <a:p>
            <a:fld id="{8FC99871-1AB6-1A40-BD47-BA600C772252}" type="slidenum">
              <a:rPr lang="en-US" smtClean="0"/>
              <a:pPr/>
              <a:t>12</a:t>
            </a:fld>
            <a:endParaRPr lang="en-US" dirty="0"/>
          </a:p>
        </p:txBody>
      </p:sp>
    </p:spTree>
    <p:extLst>
      <p:ext uri="{BB962C8B-B14F-4D97-AF65-F5344CB8AC3E}">
        <p14:creationId xmlns:p14="http://schemas.microsoft.com/office/powerpoint/2010/main" val="12830549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TaxSlayer</a:t>
            </a:r>
            <a:r>
              <a:rPr lang="en-US" baseline="0" dirty="0" smtClean="0"/>
              <a:t> prints the tax calculation worksheet</a:t>
            </a:r>
          </a:p>
          <a:p>
            <a:pPr lvl="1"/>
            <a:endParaRPr lang="en-US" dirty="0"/>
          </a:p>
        </p:txBody>
      </p:sp>
      <p:sp>
        <p:nvSpPr>
          <p:cNvPr id="4" name="Date Placeholder 3"/>
          <p:cNvSpPr>
            <a:spLocks noGrp="1"/>
          </p:cNvSpPr>
          <p:nvPr>
            <p:ph type="dt" idx="10"/>
          </p:nvPr>
        </p:nvSpPr>
        <p:spPr/>
        <p:txBody>
          <a:bodyPr/>
          <a:lstStyle/>
          <a:p>
            <a:pPr>
              <a:defRPr/>
            </a:pPr>
            <a:endParaRPr lang="en-US" altLang="en-US" dirty="0"/>
          </a:p>
        </p:txBody>
      </p:sp>
      <p:sp>
        <p:nvSpPr>
          <p:cNvPr id="5" name="Slide Number Placeholder 4"/>
          <p:cNvSpPr>
            <a:spLocks noGrp="1"/>
          </p:cNvSpPr>
          <p:nvPr>
            <p:ph type="sldNum" sz="quarter" idx="11"/>
          </p:nvPr>
        </p:nvSpPr>
        <p:spPr/>
        <p:txBody>
          <a:bodyPr/>
          <a:lstStyle/>
          <a:p>
            <a:pPr>
              <a:defRPr/>
            </a:pPr>
            <a:fld id="{1F96D11F-3E71-43AC-99F9-A3AAEA945F0C}" type="slidenum">
              <a:rPr lang="en-US" altLang="en-US" smtClean="0"/>
              <a:pPr>
                <a:defRPr/>
              </a:pPr>
              <a:t>13</a:t>
            </a:fld>
            <a:endParaRPr lang="en-US" altLang="en-US" dirty="0"/>
          </a:p>
        </p:txBody>
      </p:sp>
    </p:spTree>
    <p:extLst>
      <p:ext uri="{BB962C8B-B14F-4D97-AF65-F5344CB8AC3E}">
        <p14:creationId xmlns:p14="http://schemas.microsoft.com/office/powerpoint/2010/main" val="2993575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Rectangle 3"/>
          <p:cNvSpPr/>
          <p:nvPr/>
        </p:nvSpPr>
        <p:spPr>
          <a:xfrm>
            <a:off x="0" y="-17670"/>
            <a:ext cx="12192000" cy="13271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7" name="Rectangle 6"/>
          <p:cNvSpPr/>
          <p:nvPr/>
        </p:nvSpPr>
        <p:spPr>
          <a:xfrm>
            <a:off x="3" y="1218977"/>
            <a:ext cx="8799444" cy="3901440"/>
          </a:xfrm>
          <a:prstGeom prst="rect">
            <a:avLst/>
          </a:prstGeom>
          <a:solidFill>
            <a:srgbClr val="CF2124"/>
          </a:solidFill>
          <a:ln>
            <a:solidFill>
              <a:srgbClr val="CF212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916503" y="3697339"/>
            <a:ext cx="6966440" cy="1112839"/>
          </a:xfrm>
          <a:prstGeom prst="rect">
            <a:avLst/>
          </a:prstGeom>
        </p:spPr>
        <p:txBody>
          <a:bodyPr anchor="ctr">
            <a:noAutofit/>
          </a:bodyPr>
          <a:lstStyle>
            <a:lvl1pPr marL="0" indent="0" algn="ctr">
              <a:spcBef>
                <a:spcPts val="0"/>
              </a:spcBef>
              <a:buNone/>
              <a:defRPr sz="3200">
                <a:solidFill>
                  <a:schemeClr val="bg1"/>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8" name="Rectangle 7"/>
          <p:cNvSpPr/>
          <p:nvPr/>
        </p:nvSpPr>
        <p:spPr>
          <a:xfrm>
            <a:off x="3" y="5056020"/>
            <a:ext cx="8799444"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0" name="Rectangle 9"/>
          <p:cNvSpPr/>
          <p:nvPr/>
        </p:nvSpPr>
        <p:spPr>
          <a:xfrm>
            <a:off x="2" y="5056019"/>
            <a:ext cx="8799444"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Title 5"/>
          <p:cNvSpPr>
            <a:spLocks noGrp="1"/>
          </p:cNvSpPr>
          <p:nvPr>
            <p:ph type="title"/>
          </p:nvPr>
        </p:nvSpPr>
        <p:spPr>
          <a:xfrm>
            <a:off x="914456" y="1875512"/>
            <a:ext cx="6970533" cy="1219200"/>
          </a:xfrm>
        </p:spPr>
        <p:txBody>
          <a:bodyPr>
            <a:noAutofit/>
          </a:bodyPr>
          <a:lstStyle>
            <a:lvl1pPr algn="ctr">
              <a:defRPr sz="4400"/>
            </a:lvl1pPr>
          </a:lstStyle>
          <a:p>
            <a:r>
              <a:rPr lang="en-US" smtClean="0"/>
              <a:t>Click to edit Master title style</a:t>
            </a:r>
            <a:endParaRPr lang="en-US" dirty="0"/>
          </a:p>
        </p:txBody>
      </p:sp>
      <p:sp>
        <p:nvSpPr>
          <p:cNvPr id="9" name="Rectangle 8"/>
          <p:cNvSpPr/>
          <p:nvPr/>
        </p:nvSpPr>
        <p:spPr>
          <a:xfrm>
            <a:off x="1" y="5080552"/>
            <a:ext cx="8802624"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255732637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lvl1pPr>
              <a:defRPr>
                <a:latin typeface="+mn-lt"/>
              </a:defRPr>
            </a:lvl1pPr>
          </a:lstStyle>
          <a:p>
            <a:pPr>
              <a:defRPr/>
            </a:pPr>
            <a:r>
              <a:rPr lang="en-US" smtClean="0"/>
              <a:t>NTTC Training – TY2018</a:t>
            </a:r>
            <a:endParaRPr lang="en-US" dirty="0"/>
          </a:p>
        </p:txBody>
      </p:sp>
      <p:sp>
        <p:nvSpPr>
          <p:cNvPr id="10" name="Slide Number Placeholder 9"/>
          <p:cNvSpPr>
            <a:spLocks noGrp="1"/>
          </p:cNvSpPr>
          <p:nvPr>
            <p:ph type="sldNum" sz="quarter" idx="11"/>
          </p:nvPr>
        </p:nvSpPr>
        <p:spPr/>
        <p:txBody>
          <a:bodyPr/>
          <a:lstStyle>
            <a:lvl1pPr>
              <a:defRPr>
                <a:latin typeface="+mn-lt"/>
              </a:defRPr>
            </a:lvl1pPr>
          </a:lstStyle>
          <a:p>
            <a:pPr>
              <a:defRPr/>
            </a:pPr>
            <a:fld id="{17E0A672-F15B-4C60-B366-13AD04918B41}" type="slidenum">
              <a:rPr lang="en-US" altLang="en-US" smtClean="0"/>
              <a:pPr>
                <a:defRPr/>
              </a:pPr>
              <a:t>‹#›</a:t>
            </a:fld>
            <a:endParaRPr lang="en-US" altLang="en-US"/>
          </a:p>
        </p:txBody>
      </p:sp>
      <p:sp>
        <p:nvSpPr>
          <p:cNvPr id="4" name="Content Placeholder 3"/>
          <p:cNvSpPr>
            <a:spLocks noGrp="1"/>
          </p:cNvSpPr>
          <p:nvPr>
            <p:ph sz="quarter" idx="12"/>
          </p:nvPr>
        </p:nvSpPr>
        <p:spPr/>
        <p:txBody>
          <a:bodyPr/>
          <a:lstStyle>
            <a:lvl4pPr marL="1944688" indent="-227013">
              <a:defRPr/>
            </a:lvl4pPr>
            <a:lvl5pPr marL="2397125" indent="-227013">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94804856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pPr>
              <a:defRPr/>
            </a:pPr>
            <a:r>
              <a:rPr lang="en-US" smtClean="0"/>
              <a:t>NTTC Training – TY2018</a:t>
            </a:r>
            <a:endParaRPr lang="en-US" dirty="0"/>
          </a:p>
        </p:txBody>
      </p:sp>
      <p:sp>
        <p:nvSpPr>
          <p:cNvPr id="5" name="Slide Number Placeholder 4"/>
          <p:cNvSpPr>
            <a:spLocks noGrp="1"/>
          </p:cNvSpPr>
          <p:nvPr>
            <p:ph type="sldNum" sz="quarter" idx="12"/>
          </p:nvPr>
        </p:nvSpPr>
        <p:spPr/>
        <p:txBody>
          <a:bodyPr/>
          <a:lstStyle/>
          <a:p>
            <a:pPr>
              <a:defRPr/>
            </a:pPr>
            <a:fld id="{1FD125B2-A18F-4F7F-BE10-3C7CB76E088C}" type="slidenum">
              <a:rPr lang="en-US" altLang="en-US" smtClean="0"/>
              <a:pPr>
                <a:defRPr/>
              </a:pPr>
              <a:t>‹#›</a:t>
            </a:fld>
            <a:endParaRPr lang="en-US" altLang="en-US" dirty="0"/>
          </a:p>
        </p:txBody>
      </p:sp>
      <p:sp>
        <p:nvSpPr>
          <p:cNvPr id="6" name="Text Placeholder 5"/>
          <p:cNvSpPr>
            <a:spLocks noGrp="1"/>
          </p:cNvSpPr>
          <p:nvPr>
            <p:ph type="body" sz="quarter" idx="15"/>
          </p:nvPr>
        </p:nvSpPr>
        <p:spPr>
          <a:xfrm>
            <a:off x="1282700" y="1754188"/>
            <a:ext cx="4663440" cy="4022725"/>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8" name="Text Placeholder 7"/>
          <p:cNvSpPr>
            <a:spLocks noGrp="1"/>
          </p:cNvSpPr>
          <p:nvPr>
            <p:ph type="body" sz="quarter" idx="16"/>
          </p:nvPr>
        </p:nvSpPr>
        <p:spPr>
          <a:xfrm>
            <a:off x="6396039" y="1754188"/>
            <a:ext cx="4663440" cy="4022725"/>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221364157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1" pos="9259"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70000" y="1535114"/>
            <a:ext cx="4663440" cy="639763"/>
          </a:xfrm>
          <a:prstGeom prst="rect">
            <a:avLst/>
          </a:prstGeom>
        </p:spPr>
        <p:txBody>
          <a:bodyPr anchor="b"/>
          <a:lstStyle>
            <a:lvl1pPr marL="0" indent="0">
              <a:buNone/>
              <a:defRPr sz="28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6408616" y="1535114"/>
            <a:ext cx="4663440" cy="639763"/>
          </a:xfrm>
          <a:prstGeom prst="rect">
            <a:avLst/>
          </a:prstGeom>
        </p:spPr>
        <p:txBody>
          <a:bodyPr anchor="b">
            <a:noAutofit/>
          </a:bodyPr>
          <a:lstStyle>
            <a:lvl1pPr marL="0" indent="0">
              <a:buNone/>
              <a:defRPr sz="28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pPr>
              <a:defRPr/>
            </a:pPr>
            <a:r>
              <a:rPr lang="en-US" smtClean="0"/>
              <a:t>NTTC Training – TY2018</a:t>
            </a:r>
            <a:endParaRPr lang="en-US" dirty="0"/>
          </a:p>
        </p:txBody>
      </p:sp>
      <p:sp>
        <p:nvSpPr>
          <p:cNvPr id="9" name="Slide Number Placeholder 8"/>
          <p:cNvSpPr>
            <a:spLocks noGrp="1"/>
          </p:cNvSpPr>
          <p:nvPr>
            <p:ph type="sldNum" sz="quarter" idx="12"/>
          </p:nvPr>
        </p:nvSpPr>
        <p:spPr/>
        <p:txBody>
          <a:bodyPr/>
          <a:lstStyle/>
          <a:p>
            <a:pPr>
              <a:defRPr/>
            </a:pPr>
            <a:fld id="{1FD125B2-A18F-4F7F-BE10-3C7CB76E088C}" type="slidenum">
              <a:rPr lang="en-US" altLang="en-US" smtClean="0"/>
              <a:pPr>
                <a:defRPr/>
              </a:pPr>
              <a:t>‹#›</a:t>
            </a:fld>
            <a:endParaRPr lang="en-US" altLang="en-US" dirty="0"/>
          </a:p>
        </p:txBody>
      </p:sp>
      <p:sp>
        <p:nvSpPr>
          <p:cNvPr id="10" name="Text Placeholder 9"/>
          <p:cNvSpPr>
            <a:spLocks noGrp="1"/>
          </p:cNvSpPr>
          <p:nvPr>
            <p:ph type="body" sz="quarter" idx="13"/>
          </p:nvPr>
        </p:nvSpPr>
        <p:spPr>
          <a:xfrm>
            <a:off x="1270001" y="2174876"/>
            <a:ext cx="4664075" cy="3779839"/>
          </a:xfrm>
        </p:spPr>
        <p:txBody>
          <a:bodyPr>
            <a:normAutofit/>
          </a:bodyPr>
          <a:lstStyle>
            <a:lvl1pPr>
              <a:defRPr sz="2800"/>
            </a:lvl1pPr>
            <a:lvl2pPr>
              <a:defRPr sz="2400"/>
            </a:lvl2pPr>
            <a:lvl3pPr>
              <a:defRPr sz="2000"/>
            </a:lvl3pPr>
          </a:lstStyle>
          <a:p>
            <a:pPr lvl="0"/>
            <a:r>
              <a:rPr lang="en-US" smtClean="0"/>
              <a:t>Click to edit Master text styles</a:t>
            </a:r>
          </a:p>
          <a:p>
            <a:pPr lvl="1"/>
            <a:r>
              <a:rPr lang="en-US" smtClean="0"/>
              <a:t>Second level</a:t>
            </a:r>
          </a:p>
          <a:p>
            <a:pPr lvl="2"/>
            <a:r>
              <a:rPr lang="en-US" smtClean="0"/>
              <a:t>Third level</a:t>
            </a:r>
          </a:p>
        </p:txBody>
      </p:sp>
      <p:sp>
        <p:nvSpPr>
          <p:cNvPr id="13" name="Text Placeholder 12"/>
          <p:cNvSpPr>
            <a:spLocks noGrp="1"/>
          </p:cNvSpPr>
          <p:nvPr>
            <p:ph type="body" sz="quarter" idx="14"/>
          </p:nvPr>
        </p:nvSpPr>
        <p:spPr>
          <a:xfrm>
            <a:off x="6408616" y="2174876"/>
            <a:ext cx="4663440" cy="3779839"/>
          </a:xfrm>
        </p:spPr>
        <p:txBody>
          <a:bodyPr>
            <a:normAutofit/>
          </a:bodyPr>
          <a:lstStyle>
            <a:lvl1pPr>
              <a:defRPr sz="2800"/>
            </a:lvl1pPr>
            <a:lvl2pPr>
              <a:defRPr sz="2400"/>
            </a:lvl2pPr>
            <a:lvl3pPr>
              <a:defRPr sz="2000"/>
            </a:lvl3pPr>
          </a:lstStyle>
          <a:p>
            <a:pPr lvl="0"/>
            <a:r>
              <a:rPr lang="en-US" smtClean="0"/>
              <a:t>Click to edit Master text styles</a:t>
            </a:r>
          </a:p>
          <a:p>
            <a:pPr lvl="1"/>
            <a:r>
              <a:rPr lang="en-US" smtClean="0"/>
              <a:t>Second level</a:t>
            </a:r>
          </a:p>
          <a:p>
            <a:pPr lvl="2"/>
            <a:r>
              <a:rPr lang="en-US" smtClean="0"/>
              <a:t>Third level</a:t>
            </a:r>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9417369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ext Over">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lvl1pPr>
              <a:defRPr>
                <a:latin typeface="+mn-lt"/>
              </a:defRPr>
            </a:lvl1pPr>
          </a:lstStyle>
          <a:p>
            <a:pPr>
              <a:defRPr/>
            </a:pPr>
            <a:r>
              <a:rPr lang="en-US" smtClean="0"/>
              <a:t>NTTC Training – TY2018</a:t>
            </a:r>
            <a:endParaRPr lang="en-US" dirty="0"/>
          </a:p>
        </p:txBody>
      </p:sp>
      <p:sp>
        <p:nvSpPr>
          <p:cNvPr id="10" name="Slide Number Placeholder 9"/>
          <p:cNvSpPr>
            <a:spLocks noGrp="1"/>
          </p:cNvSpPr>
          <p:nvPr>
            <p:ph type="sldNum" sz="quarter" idx="11"/>
          </p:nvPr>
        </p:nvSpPr>
        <p:spPr/>
        <p:txBody>
          <a:bodyPr/>
          <a:lstStyle>
            <a:lvl1pPr>
              <a:defRPr>
                <a:latin typeface="+mn-lt"/>
              </a:defRPr>
            </a:lvl1pPr>
          </a:lstStyle>
          <a:p>
            <a:pPr>
              <a:defRPr/>
            </a:pPr>
            <a:fld id="{1FD125B2-A18F-4F7F-BE10-3C7CB76E088C}" type="slidenum">
              <a:rPr lang="en-US" altLang="en-US" smtClean="0"/>
              <a:pPr>
                <a:defRPr/>
              </a:pPr>
              <a:t>‹#›</a:t>
            </a:fld>
            <a:endParaRPr lang="en-US" altLang="en-US" dirty="0"/>
          </a:p>
        </p:txBody>
      </p:sp>
      <p:sp>
        <p:nvSpPr>
          <p:cNvPr id="4" name="Content Placeholder 3"/>
          <p:cNvSpPr>
            <a:spLocks noGrp="1"/>
          </p:cNvSpPr>
          <p:nvPr>
            <p:ph sz="quarter" idx="12"/>
          </p:nvPr>
        </p:nvSpPr>
        <p:spPr>
          <a:xfrm>
            <a:off x="1278833" y="1761434"/>
            <a:ext cx="9753600" cy="2221287"/>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7" name="Content Placeholder 6"/>
          <p:cNvSpPr>
            <a:spLocks noGrp="1"/>
          </p:cNvSpPr>
          <p:nvPr>
            <p:ph sz="quarter" idx="13"/>
          </p:nvPr>
        </p:nvSpPr>
        <p:spPr>
          <a:xfrm>
            <a:off x="1278467" y="4108451"/>
            <a:ext cx="9753600" cy="1780116"/>
          </a:xfrm>
        </p:spPr>
        <p:txBody>
          <a:body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8264671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pPr>
              <a:defRPr/>
            </a:pPr>
            <a:r>
              <a:rPr lang="en-US" smtClean="0"/>
              <a:t>NTTC Training – TY2018</a:t>
            </a:r>
            <a:endParaRPr lang="en-US" dirty="0"/>
          </a:p>
        </p:txBody>
      </p:sp>
      <p:sp>
        <p:nvSpPr>
          <p:cNvPr id="5" name="Slide Number Placeholder 4"/>
          <p:cNvSpPr>
            <a:spLocks noGrp="1"/>
          </p:cNvSpPr>
          <p:nvPr>
            <p:ph type="sldNum" sz="quarter" idx="12"/>
          </p:nvPr>
        </p:nvSpPr>
        <p:spPr/>
        <p:txBody>
          <a:bodyPr/>
          <a:lstStyle/>
          <a:p>
            <a:pPr>
              <a:defRPr/>
            </a:pPr>
            <a:fld id="{BF2576BE-E741-4663-AF2F-087C323DA76A}" type="slidenum">
              <a:rPr lang="en-US" altLang="en-US" smtClean="0"/>
              <a:pPr>
                <a:defRPr/>
              </a:pPr>
              <a:t>‹#›</a:t>
            </a:fld>
            <a:endParaRPr lang="en-US" altLang="en-US"/>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89058087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1" pos="9259"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pPr>
              <a:defRPr/>
            </a:pPr>
            <a:r>
              <a:rPr lang="en-US" smtClean="0"/>
              <a:t>NTTC Training – TY2018</a:t>
            </a:r>
            <a:endParaRPr lang="en-US" dirty="0"/>
          </a:p>
        </p:txBody>
      </p:sp>
      <p:sp>
        <p:nvSpPr>
          <p:cNvPr id="4" name="Slide Number Placeholder 3"/>
          <p:cNvSpPr>
            <a:spLocks noGrp="1"/>
          </p:cNvSpPr>
          <p:nvPr>
            <p:ph type="sldNum" sz="quarter" idx="12"/>
          </p:nvPr>
        </p:nvSpPr>
        <p:spPr/>
        <p:txBody>
          <a:bodyPr/>
          <a:lstStyle/>
          <a:p>
            <a:pPr>
              <a:defRPr/>
            </a:pPr>
            <a:fld id="{85FCE6CD-7F87-4FBC-972D-71B87F9C9438}" type="slidenum">
              <a:rPr lang="en-US" altLang="en-US" smtClean="0"/>
              <a:pPr>
                <a:defRPr/>
              </a:pPr>
              <a:t>‹#›</a:t>
            </a:fld>
            <a:endParaRPr lang="en-US" altLang="en-US"/>
          </a:p>
        </p:txBody>
      </p:sp>
      <p:sp>
        <p:nvSpPr>
          <p:cNvPr id="5" name="Rectangle 4"/>
          <p:cNvSpPr/>
          <p:nvPr/>
        </p:nvSpPr>
        <p:spPr>
          <a:xfrm>
            <a:off x="0" y="-17670"/>
            <a:ext cx="12192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Rectangle 5"/>
          <p:cNvSpPr/>
          <p:nvPr/>
        </p:nvSpPr>
        <p:spPr>
          <a:xfrm>
            <a:off x="0" y="-17670"/>
            <a:ext cx="12192000" cy="152586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22128154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Side Ba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pPr>
              <a:defRPr/>
            </a:pPr>
            <a:r>
              <a:rPr lang="en-US" smtClean="0"/>
              <a:t>NTTC Training – TY2018</a:t>
            </a:r>
            <a:endParaRPr lang="en-US" dirty="0"/>
          </a:p>
        </p:txBody>
      </p:sp>
      <p:sp>
        <p:nvSpPr>
          <p:cNvPr id="4" name="Slide Number Placeholder 3"/>
          <p:cNvSpPr>
            <a:spLocks noGrp="1"/>
          </p:cNvSpPr>
          <p:nvPr>
            <p:ph type="sldNum" sz="quarter" idx="12"/>
          </p:nvPr>
        </p:nvSpPr>
        <p:spPr>
          <a:xfrm>
            <a:off x="1298941" y="6265305"/>
            <a:ext cx="518079" cy="365125"/>
          </a:xfrm>
        </p:spPr>
        <p:txBody>
          <a:bodyPr/>
          <a:lstStyle/>
          <a:p>
            <a:pPr>
              <a:defRPr/>
            </a:pPr>
            <a:fld id="{1FD125B2-A18F-4F7F-BE10-3C7CB76E088C}" type="slidenum">
              <a:rPr lang="en-US" altLang="en-US" smtClean="0"/>
              <a:pPr>
                <a:defRPr/>
              </a:pPr>
              <a:t>‹#›</a:t>
            </a:fld>
            <a:endParaRPr lang="en-US" altLang="en-US" dirty="0"/>
          </a:p>
        </p:txBody>
      </p:sp>
      <p:sp>
        <p:nvSpPr>
          <p:cNvPr id="5" name="Rectangle 4"/>
          <p:cNvSpPr/>
          <p:nvPr/>
        </p:nvSpPr>
        <p:spPr>
          <a:xfrm>
            <a:off x="0" y="-17670"/>
            <a:ext cx="12192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6" name="Rectangle 5"/>
          <p:cNvSpPr/>
          <p:nvPr/>
        </p:nvSpPr>
        <p:spPr>
          <a:xfrm>
            <a:off x="0" y="-17670"/>
            <a:ext cx="12192000" cy="147167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7" name="Rectangle 6"/>
          <p:cNvSpPr/>
          <p:nvPr/>
        </p:nvSpPr>
        <p:spPr>
          <a:xfrm rot="16200000">
            <a:off x="-2828541" y="2810564"/>
            <a:ext cx="6876288"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1"/>
              </a:solidFill>
              <a:latin typeface="+mj-lt"/>
            </a:endParaRPr>
          </a:p>
        </p:txBody>
      </p:sp>
      <p:sp>
        <p:nvSpPr>
          <p:cNvPr id="8" name="Title Placeholder 1"/>
          <p:cNvSpPr>
            <a:spLocks noGrp="1"/>
          </p:cNvSpPr>
          <p:nvPr>
            <p:ph type="title"/>
          </p:nvPr>
        </p:nvSpPr>
        <p:spPr>
          <a:xfrm rot="16200000">
            <a:off x="-2255517" y="2278380"/>
            <a:ext cx="573024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9" name="Rectangle 8"/>
          <p:cNvSpPr/>
          <p:nvPr/>
        </p:nvSpPr>
        <p:spPr>
          <a:xfrm>
            <a:off x="451815" y="6132291"/>
            <a:ext cx="315576"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0" name="Rectangle 9"/>
          <p:cNvSpPr/>
          <p:nvPr/>
        </p:nvSpPr>
        <p:spPr>
          <a:xfrm rot="5400000">
            <a:off x="-2179072" y="3380298"/>
            <a:ext cx="6876288"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522162574"/>
      </p:ext>
    </p:extLst>
  </p:cSld>
  <p:clrMapOvr>
    <a:masterClrMapping/>
  </p:clrMapOvr>
  <p:timing>
    <p:tnLst>
      <p:par>
        <p:cTn id="1" dur="indefinite" restart="never" nodeType="tmRoot"/>
      </p:par>
    </p:tnLst>
  </p:timing>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cSld name="Object Over Text">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lvl1pPr>
              <a:defRPr/>
            </a:lvl1pPr>
          </a:lstStyle>
          <a:p>
            <a:pPr>
              <a:defRPr/>
            </a:pPr>
            <a:r>
              <a:rPr lang="en-US" smtClean="0"/>
              <a:t>NTTC Training – TY2018</a:t>
            </a:r>
            <a:endParaRPr lang="en-US" dirty="0"/>
          </a:p>
        </p:txBody>
      </p:sp>
      <p:sp>
        <p:nvSpPr>
          <p:cNvPr id="10" name="Slide Number Placeholder 9"/>
          <p:cNvSpPr>
            <a:spLocks noGrp="1"/>
          </p:cNvSpPr>
          <p:nvPr>
            <p:ph type="sldNum" sz="quarter" idx="11"/>
          </p:nvPr>
        </p:nvSpPr>
        <p:spPr/>
        <p:txBody>
          <a:bodyPr/>
          <a:lstStyle/>
          <a:p>
            <a:pPr>
              <a:defRPr/>
            </a:pPr>
            <a:fld id="{1FD125B2-A18F-4F7F-BE10-3C7CB76E088C}" type="slidenum">
              <a:rPr lang="en-US" altLang="en-US" smtClean="0"/>
              <a:pPr>
                <a:defRPr/>
              </a:pPr>
              <a:t>‹#›</a:t>
            </a:fld>
            <a:endParaRPr lang="en-US" altLang="en-US"/>
          </a:p>
        </p:txBody>
      </p:sp>
      <p:sp>
        <p:nvSpPr>
          <p:cNvPr id="2" name="Title 1"/>
          <p:cNvSpPr>
            <a:spLocks noGrp="1"/>
          </p:cNvSpPr>
          <p:nvPr>
            <p:ph type="title"/>
          </p:nvPr>
        </p:nvSpPr>
        <p:spPr/>
        <p:txBody>
          <a:bodyPr/>
          <a:lstStyle>
            <a:lvl1pPr>
              <a:defRPr/>
            </a:lvl1pPr>
          </a:lstStyle>
          <a:p>
            <a:r>
              <a:rPr lang="en-US" dirty="0"/>
              <a:t>Click to edit Master title style</a:t>
            </a:r>
          </a:p>
        </p:txBody>
      </p:sp>
      <p:sp>
        <p:nvSpPr>
          <p:cNvPr id="6" name="Text Placeholder 5"/>
          <p:cNvSpPr>
            <a:spLocks noGrp="1"/>
          </p:cNvSpPr>
          <p:nvPr>
            <p:ph type="body" sz="quarter" idx="13"/>
          </p:nvPr>
        </p:nvSpPr>
        <p:spPr>
          <a:xfrm>
            <a:off x="1272673" y="4114803"/>
            <a:ext cx="10058400" cy="1879353"/>
          </a:xfrm>
        </p:spPr>
        <p:txBody>
          <a:bodyPr/>
          <a:lstStyle>
            <a:lvl1pPr>
              <a:defRPr/>
            </a:lvl1pPr>
            <a:lvl2pPr>
              <a:defRPr/>
            </a:lvl2pPr>
          </a:lstStyle>
          <a:p>
            <a:pPr lvl="0"/>
            <a:r>
              <a:rPr lang="en-US" dirty="0"/>
              <a:t>Edit Master text styles</a:t>
            </a:r>
          </a:p>
          <a:p>
            <a:pPr lvl="1"/>
            <a:r>
              <a:rPr lang="en-US" dirty="0"/>
              <a:t>Second level</a:t>
            </a:r>
          </a:p>
        </p:txBody>
      </p:sp>
      <p:sp>
        <p:nvSpPr>
          <p:cNvPr id="4" name="Picture Placeholder 3"/>
          <p:cNvSpPr>
            <a:spLocks noGrp="1"/>
          </p:cNvSpPr>
          <p:nvPr>
            <p:ph type="pic" sz="quarter" idx="15"/>
          </p:nvPr>
        </p:nvSpPr>
        <p:spPr>
          <a:xfrm>
            <a:off x="1272673" y="2141538"/>
            <a:ext cx="10058400" cy="1879600"/>
          </a:xfrm>
        </p:spPr>
        <p:txBody>
          <a:bodyPr/>
          <a:lstStyle>
            <a:lvl1pPr marL="0" indent="0">
              <a:buNone/>
              <a:defRPr/>
            </a:lvl1pPr>
          </a:lstStyle>
          <a:p>
            <a:r>
              <a:rPr lang="en-US" dirty="0"/>
              <a:t>Click icon to add picture</a:t>
            </a:r>
          </a:p>
        </p:txBody>
      </p:sp>
    </p:spTree>
    <p:extLst>
      <p:ext uri="{BB962C8B-B14F-4D97-AF65-F5344CB8AC3E}">
        <p14:creationId xmlns:p14="http://schemas.microsoft.com/office/powerpoint/2010/main" val="1326388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908313" y="6265305"/>
            <a:ext cx="133385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476488" y="626530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smtClean="0"/>
              <a:t>NTTC Training – TY2018</a:t>
            </a:r>
            <a:endParaRPr lang="en-US" dirty="0"/>
          </a:p>
        </p:txBody>
      </p:sp>
      <p:sp>
        <p:nvSpPr>
          <p:cNvPr id="6" name="Slide Number Placeholder 5"/>
          <p:cNvSpPr>
            <a:spLocks noGrp="1"/>
          </p:cNvSpPr>
          <p:nvPr>
            <p:ph type="sldNum" sz="quarter" idx="4"/>
          </p:nvPr>
        </p:nvSpPr>
        <p:spPr>
          <a:xfrm>
            <a:off x="609603" y="6265305"/>
            <a:ext cx="936487"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FD125B2-A18F-4F7F-BE10-3C7CB76E088C}" type="slidenum">
              <a:rPr lang="en-US" altLang="en-US" smtClean="0"/>
              <a:pPr>
                <a:defRPr/>
              </a:pPr>
              <a:t>‹#›</a:t>
            </a:fld>
            <a:endParaRPr lang="en-US" altLang="en-US" dirty="0"/>
          </a:p>
        </p:txBody>
      </p:sp>
      <p:pic>
        <p:nvPicPr>
          <p:cNvPr id="7" name="Picture 6" descr="AARPF_Logo w Tag.eps"/>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433788" y="6174258"/>
            <a:ext cx="3148613" cy="547219"/>
          </a:xfrm>
          <a:prstGeom prst="rect">
            <a:avLst/>
          </a:prstGeom>
        </p:spPr>
      </p:pic>
      <p:sp>
        <p:nvSpPr>
          <p:cNvPr id="14" name="Text Placeholder 13"/>
          <p:cNvSpPr>
            <a:spLocks noGrp="1"/>
          </p:cNvSpPr>
          <p:nvPr>
            <p:ph type="body" idx="1"/>
          </p:nvPr>
        </p:nvSpPr>
        <p:spPr>
          <a:xfrm>
            <a:off x="1278833" y="1761433"/>
            <a:ext cx="9753600" cy="402336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p:txBody>
      </p:sp>
      <p:sp>
        <p:nvSpPr>
          <p:cNvPr id="8" name="Rectangle 7"/>
          <p:cNvSpPr/>
          <p:nvPr/>
        </p:nvSpPr>
        <p:spPr>
          <a:xfrm>
            <a:off x="0" y="-9265"/>
            <a:ext cx="12192000"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bg1"/>
              </a:solidFill>
              <a:latin typeface="+mj-lt"/>
            </a:endParaRPr>
          </a:p>
        </p:txBody>
      </p:sp>
      <p:sp>
        <p:nvSpPr>
          <p:cNvPr id="2" name="Title Placeholder 1"/>
          <p:cNvSpPr>
            <a:spLocks noGrp="1"/>
          </p:cNvSpPr>
          <p:nvPr>
            <p:ph type="title"/>
          </p:nvPr>
        </p:nvSpPr>
        <p:spPr>
          <a:xfrm>
            <a:off x="1066803" y="28835"/>
            <a:ext cx="9751391"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9" name="Rectangle 8"/>
          <p:cNvSpPr/>
          <p:nvPr/>
        </p:nvSpPr>
        <p:spPr>
          <a:xfrm>
            <a:off x="410164" y="431029"/>
            <a:ext cx="315576"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AARPF_Logo w Tag.eps"/>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433787" y="6174258"/>
            <a:ext cx="3148613" cy="547219"/>
          </a:xfrm>
          <a:prstGeom prst="rect">
            <a:avLst/>
          </a:prstGeom>
        </p:spPr>
      </p:pic>
      <p:sp>
        <p:nvSpPr>
          <p:cNvPr id="12" name="Rectangle 11"/>
          <p:cNvSpPr/>
          <p:nvPr/>
        </p:nvSpPr>
        <p:spPr>
          <a:xfrm>
            <a:off x="410164" y="431029"/>
            <a:ext cx="315576"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p:nvSpPr>
        <p:spPr>
          <a:xfrm>
            <a:off x="0" y="1182571"/>
            <a:ext cx="12192000"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403002704"/>
      </p:ext>
    </p:extLst>
  </p:cSld>
  <p:clrMap bg1="lt1" tx1="dk1" bg2="lt2" tx2="dk2" accent1="accent1" accent2="accent2" accent3="accent3" accent4="accent4" accent5="accent5" accent6="accent6" hlink="hlink" folHlink="folHlink"/>
  <p:sldLayoutIdLst>
    <p:sldLayoutId id="2147484526" r:id="rId1"/>
    <p:sldLayoutId id="2147484527" r:id="rId2"/>
    <p:sldLayoutId id="2147484528" r:id="rId3"/>
    <p:sldLayoutId id="2147484529" r:id="rId4"/>
    <p:sldLayoutId id="2147484530" r:id="rId5"/>
    <p:sldLayoutId id="2147484531" r:id="rId6"/>
    <p:sldLayoutId id="2147484532" r:id="rId7"/>
    <p:sldLayoutId id="2147484533" r:id="rId8"/>
    <p:sldLayoutId id="2147484534" r:id="rId9"/>
  </p:sldLayoutIdLst>
  <p:timing>
    <p:tnLst>
      <p:par>
        <p:cTn id="1" dur="indefinite" restart="never" nodeType="tmRoot"/>
      </p:par>
    </p:tnLst>
  </p:timing>
  <p:hf hdr="0" dt="0"/>
  <p:txStyles>
    <p:titleStyle>
      <a:lvl1pPr algn="l" defTabSz="457189" rtl="0" eaLnBrk="1" latinLnBrk="0" hangingPunct="1">
        <a:spcBef>
          <a:spcPct val="0"/>
        </a:spcBef>
        <a:buNone/>
        <a:defRPr sz="4000" b="1" kern="1200">
          <a:solidFill>
            <a:schemeClr val="bg1"/>
          </a:solidFill>
          <a:latin typeface="+mj-lt"/>
          <a:ea typeface="+mj-ea"/>
          <a:cs typeface="+mj-cs"/>
        </a:defRPr>
      </a:lvl1pPr>
    </p:titleStyle>
    <p:bodyStyle>
      <a:lvl1pPr marL="341313" indent="-341313" algn="l" defTabSz="457189" rtl="0" eaLnBrk="1" latinLnBrk="0" hangingPunct="1">
        <a:spcBef>
          <a:spcPts val="1800"/>
        </a:spcBef>
        <a:buClr>
          <a:srgbClr val="CF2124"/>
        </a:buClr>
        <a:buSzPct val="70000"/>
        <a:buFont typeface="Wingdings" panose="05000000000000000000" pitchFamily="2" charset="2"/>
        <a:buChar char=""/>
        <a:defRPr sz="3200" kern="1200">
          <a:solidFill>
            <a:schemeClr val="tx1"/>
          </a:solidFill>
          <a:latin typeface="+mn-lt"/>
          <a:ea typeface="+mn-ea"/>
          <a:cs typeface="+mn-cs"/>
        </a:defRPr>
      </a:lvl1pPr>
      <a:lvl2pPr marL="914400" indent="-338138" algn="l" defTabSz="457189" rtl="0" eaLnBrk="1" latinLnBrk="0" hangingPunct="1">
        <a:spcBef>
          <a:spcPts val="900"/>
        </a:spcBef>
        <a:buClr>
          <a:srgbClr val="CF2124"/>
        </a:buClr>
        <a:buSzPct val="110000"/>
        <a:buFont typeface="Calibri" panose="020F0502020204030204" pitchFamily="34" charset="0"/>
        <a:buChar char="─"/>
        <a:tabLst/>
        <a:defRPr sz="2800" kern="1200">
          <a:solidFill>
            <a:schemeClr val="tx1"/>
          </a:solidFill>
          <a:latin typeface="+mn-lt"/>
          <a:ea typeface="+mn-ea"/>
          <a:cs typeface="+mn-cs"/>
        </a:defRPr>
      </a:lvl2pPr>
      <a:lvl3pPr marL="1428750" indent="-285750" algn="l" defTabSz="457189" rtl="0" eaLnBrk="1" latinLnBrk="0" hangingPunct="1">
        <a:spcBef>
          <a:spcPts val="600"/>
        </a:spcBef>
        <a:buClr>
          <a:srgbClr val="55493F"/>
        </a:buClr>
        <a:buSzPct val="110000"/>
        <a:buFont typeface="Arial"/>
        <a:buChar char="•"/>
        <a:tabLst/>
        <a:defRPr sz="240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2000" kern="1200">
          <a:solidFill>
            <a:schemeClr val="tx1"/>
          </a:solidFill>
          <a:latin typeface="+mn-lt"/>
          <a:ea typeface="+mn-ea"/>
          <a:cs typeface="+mn-cs"/>
        </a:defRPr>
      </a:lvl4pPr>
      <a:lvl5pPr marL="2057348" indent="-228594" algn="l" defTabSz="457189" rtl="0" eaLnBrk="1" latinLnBrk="0" hangingPunct="1">
        <a:spcBef>
          <a:spcPct val="20000"/>
        </a:spcBef>
        <a:buFont typeface="Arial"/>
        <a:buChar char="»"/>
        <a:defRPr sz="20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8.xml"/><Relationship Id="rId1" Type="http://schemas.openxmlformats.org/officeDocument/2006/relationships/slideLayout" Target="../slideLayouts/slideLayout9.xml"/><Relationship Id="rId5" Type="http://schemas.openxmlformats.org/officeDocument/2006/relationships/image" Target="../media/image9.png"/><Relationship Id="rId4" Type="http://schemas.openxmlformats.org/officeDocument/2006/relationships/image" Target="../media/image8.pn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Pub 4012 – Tab H</a:t>
            </a:r>
          </a:p>
          <a:p>
            <a:r>
              <a:rPr lang="en-US" dirty="0" smtClean="0"/>
              <a:t>Pub 4491 – Lessons 20 </a:t>
            </a:r>
            <a:r>
              <a:rPr lang="en-US" smtClean="0"/>
              <a:t>and 27</a:t>
            </a:r>
            <a:endParaRPr lang="en-US" dirty="0"/>
          </a:p>
        </p:txBody>
      </p:sp>
      <p:sp>
        <p:nvSpPr>
          <p:cNvPr id="12290" name="Title 1"/>
          <p:cNvSpPr>
            <a:spLocks noGrp="1"/>
          </p:cNvSpPr>
          <p:nvPr>
            <p:ph type="title"/>
          </p:nvPr>
        </p:nvSpPr>
        <p:spPr/>
        <p:txBody>
          <a:bodyPr/>
          <a:lstStyle/>
          <a:p>
            <a:r>
              <a:rPr lang="en-US" altLang="en-US" dirty="0" smtClean="0"/>
              <a:t>Kiddie Tax</a:t>
            </a:r>
            <a:br>
              <a:rPr lang="en-US" altLang="en-US" dirty="0" smtClean="0"/>
            </a:br>
            <a:r>
              <a:rPr lang="en-US" altLang="en-US" dirty="0" smtClean="0"/>
              <a:t>Other Taxes</a:t>
            </a:r>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NTTC Training – TY2018</a:t>
            </a:r>
            <a:endParaRPr lang="en-US" dirty="0"/>
          </a:p>
        </p:txBody>
      </p:sp>
      <p:sp>
        <p:nvSpPr>
          <p:cNvPr id="3" name="Slide Number Placeholder 2"/>
          <p:cNvSpPr>
            <a:spLocks noGrp="1"/>
          </p:cNvSpPr>
          <p:nvPr>
            <p:ph type="sldNum" sz="quarter" idx="11"/>
          </p:nvPr>
        </p:nvSpPr>
        <p:spPr/>
        <p:txBody>
          <a:bodyPr/>
          <a:lstStyle/>
          <a:p>
            <a:fld id="{FB584FCE-D2C4-F744-9920-A6DBBF0E0451}" type="slidenum">
              <a:rPr lang="en-US" smtClean="0"/>
              <a:pPr/>
              <a:t>10</a:t>
            </a:fld>
            <a:endParaRPr lang="en-US" dirty="0"/>
          </a:p>
        </p:txBody>
      </p:sp>
      <p:sp>
        <p:nvSpPr>
          <p:cNvPr id="4" name="Content Placeholder 3"/>
          <p:cNvSpPr>
            <a:spLocks noGrp="1"/>
          </p:cNvSpPr>
          <p:nvPr>
            <p:ph sz="quarter" idx="12"/>
          </p:nvPr>
        </p:nvSpPr>
        <p:spPr/>
        <p:txBody>
          <a:bodyPr>
            <a:normAutofit fontScale="92500" lnSpcReduction="10000"/>
          </a:bodyPr>
          <a:lstStyle/>
          <a:p>
            <a:r>
              <a:rPr lang="en-US" dirty="0" smtClean="0"/>
              <a:t>Verify taxpayer meets </a:t>
            </a:r>
            <a:r>
              <a:rPr lang="en-US" dirty="0" smtClean="0">
                <a:solidFill>
                  <a:srgbClr val="0000FF"/>
                </a:solidFill>
              </a:rPr>
              <a:t>all</a:t>
            </a:r>
            <a:r>
              <a:rPr lang="en-US" dirty="0" smtClean="0"/>
              <a:t> requirements to file form (age, insufficient earned income, living parent, etc.)</a:t>
            </a:r>
          </a:p>
          <a:p>
            <a:r>
              <a:rPr lang="en-US" dirty="0" smtClean="0"/>
              <a:t>Only then </a:t>
            </a:r>
            <a:r>
              <a:rPr lang="en-US" dirty="0" smtClean="0">
                <a:solidFill>
                  <a:srgbClr val="0000FF"/>
                </a:solidFill>
              </a:rPr>
              <a:t>manually</a:t>
            </a:r>
            <a:r>
              <a:rPr lang="en-US" dirty="0" smtClean="0"/>
              <a:t> add and fill in Form 8615 </a:t>
            </a:r>
          </a:p>
          <a:p>
            <a:pPr lvl="1"/>
            <a:r>
              <a:rPr lang="en-US" dirty="0" smtClean="0"/>
              <a:t>TaxSlayer does not automatically add form</a:t>
            </a:r>
          </a:p>
          <a:p>
            <a:pPr>
              <a:buFont typeface="Wingdings" panose="05000000000000000000" pitchFamily="2" charset="2"/>
              <a:buChar char="Ø"/>
            </a:pPr>
            <a:r>
              <a:rPr lang="en-US" dirty="0" smtClean="0"/>
              <a:t>Caution: TaxSlayer will compute the kiddie tax when Form 8615 is added regardless of age (no verification)</a:t>
            </a:r>
          </a:p>
          <a:p>
            <a:r>
              <a:rPr lang="en-US" dirty="0" smtClean="0"/>
              <a:t>Complete state form for states with in-scope kiddie tax</a:t>
            </a:r>
          </a:p>
          <a:p>
            <a:endParaRPr lang="en-US" dirty="0"/>
          </a:p>
        </p:txBody>
      </p:sp>
      <p:sp>
        <p:nvSpPr>
          <p:cNvPr id="5" name="Title 4"/>
          <p:cNvSpPr>
            <a:spLocks noGrp="1"/>
          </p:cNvSpPr>
          <p:nvPr>
            <p:ph type="title"/>
          </p:nvPr>
        </p:nvSpPr>
        <p:spPr/>
        <p:txBody>
          <a:bodyPr/>
          <a:lstStyle/>
          <a:p>
            <a:r>
              <a:rPr lang="en-US" smtClean="0"/>
              <a:t>Form 8615 in TaxSlayer </a:t>
            </a:r>
            <a:endParaRPr lang="en-US" dirty="0"/>
          </a:p>
        </p:txBody>
      </p:sp>
      <p:sp>
        <p:nvSpPr>
          <p:cNvPr id="6" name="Rectangle 5"/>
          <p:cNvSpPr/>
          <p:nvPr/>
        </p:nvSpPr>
        <p:spPr>
          <a:xfrm>
            <a:off x="9906000" y="1295400"/>
            <a:ext cx="1828800" cy="400110"/>
          </a:xfrm>
          <a:prstGeom prst="rect">
            <a:avLst/>
          </a:prstGeom>
          <a:solidFill>
            <a:schemeClr val="accent1">
              <a:tint val="100000"/>
              <a:shade val="100000"/>
              <a:satMod val="130000"/>
            </a:schemeClr>
          </a:solidFill>
          <a:effectLst/>
        </p:spPr>
        <p:style>
          <a:lnRef idx="1">
            <a:schemeClr val="accent1"/>
          </a:lnRef>
          <a:fillRef idx="3">
            <a:schemeClr val="accent1"/>
          </a:fillRef>
          <a:effectRef idx="2">
            <a:schemeClr val="accent1"/>
          </a:effectRef>
          <a:fontRef idx="minor">
            <a:schemeClr val="lt1"/>
          </a:fontRef>
        </p:style>
        <p:txBody>
          <a:bodyPr wrap="square" rtlCol="0" anchor="ctr">
            <a:spAutoFit/>
          </a:bodyPr>
          <a:lstStyle/>
          <a:p>
            <a:pPr algn="ctr"/>
            <a:r>
              <a:rPr lang="en-US" sz="2000" b="1" dirty="0" smtClean="0"/>
              <a:t>Pub 4012 Tab H</a:t>
            </a:r>
            <a:endParaRPr lang="en-US" sz="2000" b="1" dirty="0"/>
          </a:p>
        </p:txBody>
      </p:sp>
    </p:spTree>
    <p:extLst>
      <p:ext uri="{BB962C8B-B14F-4D97-AF65-F5344CB8AC3E}">
        <p14:creationId xmlns:p14="http://schemas.microsoft.com/office/powerpoint/2010/main" val="4863618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p:txBody>
          <a:bodyPr/>
          <a:lstStyle/>
          <a:p>
            <a:endParaRPr lang="en-US"/>
          </a:p>
        </p:txBody>
      </p:sp>
      <p:sp>
        <p:nvSpPr>
          <p:cNvPr id="8" name="Text Placeholder 7"/>
          <p:cNvSpPr>
            <a:spLocks noGrp="1"/>
          </p:cNvSpPr>
          <p:nvPr>
            <p:ph type="body" sz="quarter" idx="3"/>
          </p:nvPr>
        </p:nvSpPr>
        <p:spPr/>
        <p:txBody>
          <a:bodyPr/>
          <a:lstStyle/>
          <a:p>
            <a:endParaRPr lang="en-US"/>
          </a:p>
        </p:txBody>
      </p:sp>
      <p:sp>
        <p:nvSpPr>
          <p:cNvPr id="2" name="Slide Number Placeholder 1"/>
          <p:cNvSpPr>
            <a:spLocks noGrp="1"/>
          </p:cNvSpPr>
          <p:nvPr>
            <p:ph type="sldNum" sz="quarter" idx="12"/>
          </p:nvPr>
        </p:nvSpPr>
        <p:spPr/>
        <p:txBody>
          <a:bodyPr/>
          <a:lstStyle/>
          <a:p>
            <a:fld id="{FB584FCE-D2C4-F744-9920-A6DBBF0E0451}" type="slidenum">
              <a:rPr lang="en-US" smtClean="0"/>
              <a:pPr/>
              <a:t>11</a:t>
            </a:fld>
            <a:endParaRPr lang="en-US" dirty="0"/>
          </a:p>
        </p:txBody>
      </p:sp>
      <p:sp>
        <p:nvSpPr>
          <p:cNvPr id="9" name="Text Placeholder 8"/>
          <p:cNvSpPr>
            <a:spLocks noGrp="1"/>
          </p:cNvSpPr>
          <p:nvPr>
            <p:ph type="body" sz="quarter" idx="13"/>
          </p:nvPr>
        </p:nvSpPr>
        <p:spPr>
          <a:solidFill>
            <a:srgbClr val="FFFFFF"/>
          </a:solidFill>
          <a:ln>
            <a:solidFill>
              <a:schemeClr val="bg1"/>
            </a:solidFill>
          </a:ln>
        </p:spPr>
        <p:txBody>
          <a:bodyPr/>
          <a:lstStyle/>
          <a:p>
            <a:endParaRPr lang="en-US"/>
          </a:p>
        </p:txBody>
      </p:sp>
      <p:sp>
        <p:nvSpPr>
          <p:cNvPr id="4" name="Title 3"/>
          <p:cNvSpPr>
            <a:spLocks noGrp="1"/>
          </p:cNvSpPr>
          <p:nvPr>
            <p:ph type="title"/>
          </p:nvPr>
        </p:nvSpPr>
        <p:spPr/>
        <p:txBody>
          <a:bodyPr>
            <a:normAutofit/>
          </a:bodyPr>
          <a:lstStyle/>
          <a:p>
            <a:r>
              <a:rPr lang="en-US" dirty="0" err="1" smtClean="0"/>
              <a:t>Kiddie</a:t>
            </a:r>
            <a:r>
              <a:rPr lang="en-US" dirty="0" smtClean="0"/>
              <a:t> Tax – </a:t>
            </a:r>
            <a:r>
              <a:rPr lang="en-US" dirty="0" err="1" smtClean="0"/>
              <a:t>TaxSlayer</a:t>
            </a:r>
            <a:r>
              <a:rPr lang="en-US" dirty="0" smtClean="0"/>
              <a:t> Entry</a:t>
            </a:r>
            <a:endParaRPr lang="en-US" dirty="0"/>
          </a:p>
        </p:txBody>
      </p:sp>
      <p:pic>
        <p:nvPicPr>
          <p:cNvPr id="5" name="Content Placeholder 4" descr="Screen Shot 2018-11-30 at 12.43.07 PM.png"/>
          <p:cNvPicPr>
            <a:picLocks noGrp="1" noChangeAspect="1"/>
          </p:cNvPicPr>
          <p:nvPr>
            <p:ph sz="quarter" idx="4294967295"/>
          </p:nvPr>
        </p:nvPicPr>
        <p:blipFill>
          <a:blip r:embed="rId3"/>
          <a:srcRect l="-10732" r="-10732"/>
          <a:stretch>
            <a:fillRect/>
          </a:stretch>
        </p:blipFill>
        <p:spPr>
          <a:xfrm>
            <a:off x="0" y="1509713"/>
            <a:ext cx="9753600" cy="4022725"/>
          </a:xfrm>
        </p:spPr>
      </p:pic>
      <p:sp>
        <p:nvSpPr>
          <p:cNvPr id="10" name="Text Placeholder 9"/>
          <p:cNvSpPr>
            <a:spLocks noGrp="1"/>
          </p:cNvSpPr>
          <p:nvPr>
            <p:ph type="body" sz="quarter" idx="14"/>
          </p:nvPr>
        </p:nvSpPr>
        <p:spPr>
          <a:xfrm>
            <a:off x="7421880" y="1509713"/>
            <a:ext cx="4663440" cy="4445002"/>
          </a:xfrm>
          <a:solidFill>
            <a:srgbClr val="FFFFFF"/>
          </a:solidFill>
        </p:spPr>
        <p:txBody>
          <a:bodyPr>
            <a:normAutofit fontScale="92500" lnSpcReduction="10000"/>
          </a:bodyPr>
          <a:lstStyle/>
          <a:p>
            <a:r>
              <a:rPr lang="en-US" dirty="0" smtClean="0"/>
              <a:t>Prepare return and enter taxpayer’s (child’s) income as usual </a:t>
            </a:r>
          </a:p>
          <a:p>
            <a:pPr lvl="1"/>
            <a:r>
              <a:rPr lang="en-US" dirty="0" smtClean="0"/>
              <a:t>TaxSlayer will identify as earned and unearned correctly</a:t>
            </a:r>
          </a:p>
          <a:p>
            <a:r>
              <a:rPr lang="en-US" dirty="0" smtClean="0"/>
              <a:t>Enter Form 8615 in form selection box </a:t>
            </a:r>
            <a:r>
              <a:rPr lang="en-US" dirty="0" smtClean="0">
                <a:solidFill>
                  <a:srgbClr val="0000FF"/>
                </a:solidFill>
              </a:rPr>
              <a:t>-OR-</a:t>
            </a:r>
            <a:r>
              <a:rPr lang="en-US" dirty="0" smtClean="0"/>
              <a:t> Federal Section &gt; Other Taxes &gt; 8615</a:t>
            </a:r>
          </a:p>
          <a:p>
            <a:r>
              <a:rPr lang="en-US" dirty="0" smtClean="0"/>
              <a:t>Enter Parent’s name and SSN</a:t>
            </a:r>
          </a:p>
          <a:p>
            <a:r>
              <a:rPr lang="en-US" dirty="0" err="1" smtClean="0"/>
              <a:t>TaxSlayer</a:t>
            </a:r>
            <a:r>
              <a:rPr lang="en-US" dirty="0" smtClean="0"/>
              <a:t> calculates </a:t>
            </a:r>
            <a:r>
              <a:rPr lang="en-US" dirty="0" err="1" smtClean="0"/>
              <a:t>Kiddie</a:t>
            </a:r>
            <a:r>
              <a:rPr lang="en-US" dirty="0" smtClean="0"/>
              <a:t> Tax</a:t>
            </a:r>
            <a:endParaRPr lang="en-US" dirty="0"/>
          </a:p>
        </p:txBody>
      </p:sp>
      <p:sp>
        <p:nvSpPr>
          <p:cNvPr id="3" name="Footer Placeholder 2"/>
          <p:cNvSpPr>
            <a:spLocks noGrp="1"/>
          </p:cNvSpPr>
          <p:nvPr>
            <p:ph type="ftr" sz="quarter" idx="11"/>
          </p:nvPr>
        </p:nvSpPr>
        <p:spPr/>
        <p:txBody>
          <a:bodyPr/>
          <a:lstStyle/>
          <a:p>
            <a:r>
              <a:rPr lang="en-US" smtClean="0"/>
              <a:t>NTTC Training – TY2018</a:t>
            </a:r>
            <a:endParaRPr lang="en-US" dirty="0"/>
          </a:p>
        </p:txBody>
      </p:sp>
    </p:spTree>
    <p:extLst>
      <p:ext uri="{BB962C8B-B14F-4D97-AF65-F5344CB8AC3E}">
        <p14:creationId xmlns:p14="http://schemas.microsoft.com/office/powerpoint/2010/main" val="13756387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B584FCE-D2C4-F744-9920-A6DBBF0E0451}" type="slidenum">
              <a:rPr lang="en-US" smtClean="0"/>
              <a:pPr/>
              <a:t>12</a:t>
            </a:fld>
            <a:endParaRPr lang="en-US" dirty="0"/>
          </a:p>
        </p:txBody>
      </p:sp>
      <p:sp>
        <p:nvSpPr>
          <p:cNvPr id="4" name="Title 3"/>
          <p:cNvSpPr>
            <a:spLocks noGrp="1"/>
          </p:cNvSpPr>
          <p:nvPr>
            <p:ph type="title"/>
          </p:nvPr>
        </p:nvSpPr>
        <p:spPr/>
        <p:txBody>
          <a:bodyPr>
            <a:normAutofit/>
          </a:bodyPr>
          <a:lstStyle/>
          <a:p>
            <a:r>
              <a:rPr lang="en-US" dirty="0" err="1" smtClean="0"/>
              <a:t>Kiddie</a:t>
            </a:r>
            <a:r>
              <a:rPr lang="en-US" dirty="0" smtClean="0"/>
              <a:t> Tax – Parent Information</a:t>
            </a:r>
            <a:endParaRPr lang="en-US" dirty="0"/>
          </a:p>
        </p:txBody>
      </p:sp>
      <p:sp>
        <p:nvSpPr>
          <p:cNvPr id="8" name="Text Placeholder 7"/>
          <p:cNvSpPr>
            <a:spLocks noGrp="1"/>
          </p:cNvSpPr>
          <p:nvPr>
            <p:ph type="body" sz="quarter" idx="15"/>
          </p:nvPr>
        </p:nvSpPr>
        <p:spPr/>
        <p:txBody>
          <a:bodyPr/>
          <a:lstStyle/>
          <a:p>
            <a:endParaRPr lang="en-US" dirty="0"/>
          </a:p>
        </p:txBody>
      </p:sp>
      <p:pic>
        <p:nvPicPr>
          <p:cNvPr id="6" name="Picture 5" descr="Screen Shot 2018-11-30 at 12.27.59 PM.png"/>
          <p:cNvPicPr>
            <a:picLocks noChangeAspect="1"/>
          </p:cNvPicPr>
          <p:nvPr/>
        </p:nvPicPr>
        <p:blipFill>
          <a:blip r:embed="rId3"/>
          <a:stretch>
            <a:fillRect/>
          </a:stretch>
        </p:blipFill>
        <p:spPr>
          <a:xfrm>
            <a:off x="61879" y="1295400"/>
            <a:ext cx="7275410" cy="4995197"/>
          </a:xfrm>
          <a:prstGeom prst="rect">
            <a:avLst/>
          </a:prstGeom>
        </p:spPr>
      </p:pic>
      <p:sp>
        <p:nvSpPr>
          <p:cNvPr id="9" name="Text Placeholder 8"/>
          <p:cNvSpPr>
            <a:spLocks noGrp="1"/>
          </p:cNvSpPr>
          <p:nvPr>
            <p:ph type="body" sz="quarter" idx="16"/>
          </p:nvPr>
        </p:nvSpPr>
        <p:spPr>
          <a:xfrm>
            <a:off x="5715000" y="1524000"/>
            <a:ext cx="6102626" cy="4567459"/>
          </a:xfrm>
          <a:solidFill>
            <a:schemeClr val="bg1"/>
          </a:solidFill>
        </p:spPr>
        <p:txBody>
          <a:bodyPr>
            <a:normAutofit fontScale="85000" lnSpcReduction="10000"/>
          </a:bodyPr>
          <a:lstStyle/>
          <a:p>
            <a:pPr marL="0" indent="0">
              <a:buNone/>
            </a:pPr>
            <a:r>
              <a:rPr lang="en-US" dirty="0" smtClean="0"/>
              <a:t>Enter parent’s name and SSN:</a:t>
            </a:r>
          </a:p>
          <a:p>
            <a:pPr marL="576263" lvl="1"/>
            <a:r>
              <a:rPr lang="en-US" dirty="0" smtClean="0"/>
              <a:t>Parents married to each other filing MFJ, enter name listed first on tax return</a:t>
            </a:r>
          </a:p>
          <a:p>
            <a:pPr marL="576263" lvl="1"/>
            <a:r>
              <a:rPr lang="en-US" dirty="0" smtClean="0"/>
              <a:t>Parents married to each other filing MFS, enter name of parent with higher taxable income</a:t>
            </a:r>
          </a:p>
          <a:p>
            <a:pPr marL="576263" lvl="1"/>
            <a:r>
              <a:rPr lang="en-US" dirty="0" smtClean="0"/>
              <a:t>Unmarried, treated as unmarried (</a:t>
            </a:r>
            <a:r>
              <a:rPr lang="en-US" dirty="0" err="1" smtClean="0"/>
              <a:t>HoH</a:t>
            </a:r>
            <a:r>
              <a:rPr lang="en-US" dirty="0" smtClean="0"/>
              <a:t>), or separated parents, enter name of custodial parent</a:t>
            </a:r>
          </a:p>
          <a:p>
            <a:pPr marL="576263" lvl="1"/>
            <a:r>
              <a:rPr lang="en-US" dirty="0" smtClean="0"/>
              <a:t>Unmarried parents living together, enter name of parent with higher taxable income</a:t>
            </a:r>
            <a:endParaRPr lang="en-US" dirty="0"/>
          </a:p>
        </p:txBody>
      </p:sp>
      <p:cxnSp>
        <p:nvCxnSpPr>
          <p:cNvPr id="12" name="Straight Arrow Connector 11"/>
          <p:cNvCxnSpPr/>
          <p:nvPr/>
        </p:nvCxnSpPr>
        <p:spPr>
          <a:xfrm flipH="1">
            <a:off x="3699584" y="1754188"/>
            <a:ext cx="2015416" cy="1293812"/>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3" name="Footer Placeholder 2"/>
          <p:cNvSpPr>
            <a:spLocks noGrp="1"/>
          </p:cNvSpPr>
          <p:nvPr>
            <p:ph type="ftr" sz="quarter" idx="11"/>
          </p:nvPr>
        </p:nvSpPr>
        <p:spPr/>
        <p:txBody>
          <a:bodyPr/>
          <a:lstStyle/>
          <a:p>
            <a:r>
              <a:rPr lang="en-US" smtClean="0"/>
              <a:t>NTTC Training – TY2018</a:t>
            </a:r>
            <a:endParaRPr lang="en-US" dirty="0"/>
          </a:p>
        </p:txBody>
      </p:sp>
    </p:spTree>
    <p:extLst>
      <p:ext uri="{BB962C8B-B14F-4D97-AF65-F5344CB8AC3E}">
        <p14:creationId xmlns:p14="http://schemas.microsoft.com/office/powerpoint/2010/main" val="9453232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B584FCE-D2C4-F744-9920-A6DBBF0E0451}" type="slidenum">
              <a:rPr lang="en-US" smtClean="0"/>
              <a:pPr/>
              <a:t>13</a:t>
            </a:fld>
            <a:endParaRPr lang="en-US" dirty="0"/>
          </a:p>
        </p:txBody>
      </p:sp>
      <p:sp>
        <p:nvSpPr>
          <p:cNvPr id="9" name="Text Placeholder 8"/>
          <p:cNvSpPr>
            <a:spLocks noGrp="1"/>
          </p:cNvSpPr>
          <p:nvPr>
            <p:ph type="body" sz="quarter" idx="15"/>
          </p:nvPr>
        </p:nvSpPr>
        <p:spPr>
          <a:xfrm>
            <a:off x="609604" y="1754188"/>
            <a:ext cx="4843682" cy="4415886"/>
          </a:xfrm>
        </p:spPr>
        <p:txBody>
          <a:bodyPr>
            <a:normAutofit/>
          </a:bodyPr>
          <a:lstStyle/>
          <a:p>
            <a:r>
              <a:rPr lang="en-US" dirty="0" smtClean="0"/>
              <a:t>Dependent child has $7,000 interest income – no other income</a:t>
            </a:r>
          </a:p>
          <a:p>
            <a:r>
              <a:rPr lang="en-US" dirty="0" smtClean="0"/>
              <a:t>Total tax including Form 8615 = $924</a:t>
            </a:r>
          </a:p>
          <a:p>
            <a:r>
              <a:rPr lang="en-US" dirty="0" smtClean="0"/>
              <a:t>Total tax without Form 8615 = $598  </a:t>
            </a:r>
          </a:p>
          <a:p>
            <a:endParaRPr lang="en-US" dirty="0"/>
          </a:p>
        </p:txBody>
      </p:sp>
      <p:sp>
        <p:nvSpPr>
          <p:cNvPr id="6" name="Text Placeholder 5"/>
          <p:cNvSpPr>
            <a:spLocks noGrp="1"/>
          </p:cNvSpPr>
          <p:nvPr>
            <p:ph type="body" sz="quarter" idx="16"/>
          </p:nvPr>
        </p:nvSpPr>
        <p:spPr/>
        <p:txBody>
          <a:bodyPr/>
          <a:lstStyle/>
          <a:p>
            <a:endParaRPr lang="en-US"/>
          </a:p>
        </p:txBody>
      </p:sp>
      <p:sp>
        <p:nvSpPr>
          <p:cNvPr id="8" name="Title 7"/>
          <p:cNvSpPr>
            <a:spLocks noGrp="1"/>
          </p:cNvSpPr>
          <p:nvPr>
            <p:ph type="title"/>
          </p:nvPr>
        </p:nvSpPr>
        <p:spPr/>
        <p:txBody>
          <a:bodyPr>
            <a:normAutofit/>
          </a:bodyPr>
          <a:lstStyle/>
          <a:p>
            <a:r>
              <a:rPr lang="en-US" dirty="0" smtClean="0"/>
              <a:t>Kiddie Tax Example – Only Unearned Income</a:t>
            </a:r>
            <a:endParaRPr lang="en-US" dirty="0"/>
          </a:p>
        </p:txBody>
      </p:sp>
      <p:pic>
        <p:nvPicPr>
          <p:cNvPr id="11" name="Picture 10" descr="Screen Shot 2018-11-30 at 2.20.22 PM.png"/>
          <p:cNvPicPr>
            <a:picLocks noChangeAspect="1"/>
          </p:cNvPicPr>
          <p:nvPr/>
        </p:nvPicPr>
        <p:blipFill>
          <a:blip r:embed="rId3"/>
          <a:stretch>
            <a:fillRect/>
          </a:stretch>
        </p:blipFill>
        <p:spPr>
          <a:xfrm>
            <a:off x="5125155" y="1360311"/>
            <a:ext cx="6918484" cy="4749070"/>
          </a:xfrm>
          <a:prstGeom prst="rect">
            <a:avLst/>
          </a:prstGeom>
        </p:spPr>
      </p:pic>
      <p:sp>
        <p:nvSpPr>
          <p:cNvPr id="2" name="Footer Placeholder 1"/>
          <p:cNvSpPr>
            <a:spLocks noGrp="1"/>
          </p:cNvSpPr>
          <p:nvPr>
            <p:ph type="ftr" sz="quarter" idx="11"/>
          </p:nvPr>
        </p:nvSpPr>
        <p:spPr/>
        <p:txBody>
          <a:bodyPr/>
          <a:lstStyle/>
          <a:p>
            <a:r>
              <a:rPr lang="en-US" smtClean="0"/>
              <a:t>NTTC Training – TY2018</a:t>
            </a:r>
            <a:endParaRPr lang="en-US" dirty="0"/>
          </a:p>
        </p:txBody>
      </p:sp>
    </p:spTree>
    <p:extLst>
      <p:ext uri="{BB962C8B-B14F-4D97-AF65-F5344CB8AC3E}">
        <p14:creationId xmlns:p14="http://schemas.microsoft.com/office/powerpoint/2010/main" val="13573066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B584FCE-D2C4-F744-9920-A6DBBF0E0451}" type="slidenum">
              <a:rPr lang="en-US" smtClean="0"/>
              <a:pPr/>
              <a:t>14</a:t>
            </a:fld>
            <a:endParaRPr lang="en-US" dirty="0"/>
          </a:p>
        </p:txBody>
      </p:sp>
      <p:sp>
        <p:nvSpPr>
          <p:cNvPr id="7" name="Title 6"/>
          <p:cNvSpPr>
            <a:spLocks noGrp="1"/>
          </p:cNvSpPr>
          <p:nvPr>
            <p:ph type="title"/>
          </p:nvPr>
        </p:nvSpPr>
        <p:spPr>
          <a:xfrm>
            <a:off x="1066805" y="28835"/>
            <a:ext cx="11125195" cy="1143000"/>
          </a:xfrm>
        </p:spPr>
        <p:txBody>
          <a:bodyPr>
            <a:normAutofit/>
          </a:bodyPr>
          <a:lstStyle/>
          <a:p>
            <a:r>
              <a:rPr lang="en-US" dirty="0" smtClean="0"/>
              <a:t>Kiddie Tax Example – Earned and Unearned Income</a:t>
            </a:r>
            <a:endParaRPr lang="en-US" dirty="0"/>
          </a:p>
        </p:txBody>
      </p:sp>
      <p:sp>
        <p:nvSpPr>
          <p:cNvPr id="8" name="Text Placeholder 7"/>
          <p:cNvSpPr>
            <a:spLocks noGrp="1"/>
          </p:cNvSpPr>
          <p:nvPr>
            <p:ph type="body" sz="quarter" idx="15"/>
          </p:nvPr>
        </p:nvSpPr>
        <p:spPr>
          <a:xfrm>
            <a:off x="914400" y="1754188"/>
            <a:ext cx="4283765" cy="4022725"/>
          </a:xfrm>
        </p:spPr>
        <p:txBody>
          <a:bodyPr>
            <a:normAutofit fontScale="92500"/>
          </a:bodyPr>
          <a:lstStyle/>
          <a:p>
            <a:r>
              <a:rPr lang="en-US" dirty="0" smtClean="0"/>
              <a:t>Same dependent child $7,000 interest income plus $5,000 W-2 income </a:t>
            </a:r>
          </a:p>
          <a:p>
            <a:r>
              <a:rPr lang="en-US" dirty="0" smtClean="0"/>
              <a:t>Total tax including Form 8615 = $994</a:t>
            </a:r>
          </a:p>
          <a:p>
            <a:r>
              <a:rPr lang="en-US" dirty="0" smtClean="0"/>
              <a:t>Total tax without Form 8615 = $668</a:t>
            </a:r>
            <a:endParaRPr lang="en-US" dirty="0"/>
          </a:p>
        </p:txBody>
      </p:sp>
      <p:sp>
        <p:nvSpPr>
          <p:cNvPr id="3" name="Footer Placeholder 2"/>
          <p:cNvSpPr>
            <a:spLocks noGrp="1"/>
          </p:cNvSpPr>
          <p:nvPr>
            <p:ph type="ftr" sz="quarter" idx="11"/>
          </p:nvPr>
        </p:nvSpPr>
        <p:spPr/>
        <p:txBody>
          <a:bodyPr/>
          <a:lstStyle/>
          <a:p>
            <a:r>
              <a:rPr lang="en-US" smtClean="0"/>
              <a:t>NTTC Training – TY2018</a:t>
            </a:r>
            <a:endParaRPr lang="en-US" dirty="0"/>
          </a:p>
        </p:txBody>
      </p:sp>
      <p:pic>
        <p:nvPicPr>
          <p:cNvPr id="4" name="Picture 3"/>
          <p:cNvPicPr>
            <a:picLocks noChangeAspect="1"/>
          </p:cNvPicPr>
          <p:nvPr/>
        </p:nvPicPr>
        <p:blipFill>
          <a:blip r:embed="rId3"/>
          <a:stretch>
            <a:fillRect/>
          </a:stretch>
        </p:blipFill>
        <p:spPr>
          <a:xfrm>
            <a:off x="5334001" y="1600201"/>
            <a:ext cx="6453517" cy="4367251"/>
          </a:xfrm>
          <a:prstGeom prst="rect">
            <a:avLst/>
          </a:prstGeom>
        </p:spPr>
      </p:pic>
    </p:spTree>
    <p:extLst>
      <p:ext uri="{BB962C8B-B14F-4D97-AF65-F5344CB8AC3E}">
        <p14:creationId xmlns:p14="http://schemas.microsoft.com/office/powerpoint/2010/main" val="36647998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smtClean="0"/>
              <a:t>NTTC Training – TY2018</a:t>
            </a:r>
            <a:endParaRPr lang="en-US" dirty="0"/>
          </a:p>
        </p:txBody>
      </p:sp>
      <p:sp>
        <p:nvSpPr>
          <p:cNvPr id="14341" name="Slide Number Placeholder 5"/>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EA40EBCD-E41E-4BEF-91BF-48955843D40E}" type="slidenum">
              <a:rPr lang="en-US" altLang="en-US" smtClean="0"/>
              <a:pPr/>
              <a:t>15</a:t>
            </a:fld>
            <a:endParaRPr lang="en-US" altLang="en-US" dirty="0"/>
          </a:p>
        </p:txBody>
      </p:sp>
      <p:sp>
        <p:nvSpPr>
          <p:cNvPr id="3" name="Content Placeholder 2"/>
          <p:cNvSpPr>
            <a:spLocks noGrp="1"/>
          </p:cNvSpPr>
          <p:nvPr>
            <p:ph sz="quarter" idx="12"/>
          </p:nvPr>
        </p:nvSpPr>
        <p:spPr/>
        <p:txBody>
          <a:bodyPr>
            <a:normAutofit fontScale="92500" lnSpcReduction="10000"/>
          </a:bodyPr>
          <a:lstStyle/>
          <a:p>
            <a:r>
              <a:rPr lang="en-US" dirty="0" smtClean="0"/>
              <a:t>Self-employment tax (Schedule SE)</a:t>
            </a:r>
          </a:p>
          <a:p>
            <a:r>
              <a:rPr lang="en-US" dirty="0" smtClean="0"/>
              <a:t>Social security and Medicare taxes on tip income</a:t>
            </a:r>
          </a:p>
          <a:p>
            <a:r>
              <a:rPr lang="en-US" dirty="0" smtClean="0"/>
              <a:t>Additional taxes on IRAs and other qualified retirement plans Repayment of first-time homebuyer credit</a:t>
            </a:r>
          </a:p>
          <a:p>
            <a:r>
              <a:rPr lang="en-US" dirty="0" smtClean="0"/>
              <a:t>Shared responsibility payment – see ACA lesson  </a:t>
            </a:r>
          </a:p>
          <a:p>
            <a:pPr>
              <a:buFont typeface="Wingdings" panose="05000000000000000000" pitchFamily="2" charset="2"/>
              <a:buChar char="Ø"/>
            </a:pPr>
            <a:r>
              <a:rPr lang="en-US" dirty="0" smtClean="0"/>
              <a:t>These taxes can be reduced by payments and refundable credits </a:t>
            </a:r>
            <a:r>
              <a:rPr lang="en-US" b="1" dirty="0" smtClean="0"/>
              <a:t>only</a:t>
            </a:r>
          </a:p>
        </p:txBody>
      </p:sp>
      <p:sp>
        <p:nvSpPr>
          <p:cNvPr id="2" name="Title 1"/>
          <p:cNvSpPr>
            <a:spLocks noGrp="1"/>
          </p:cNvSpPr>
          <p:nvPr>
            <p:ph type="title"/>
          </p:nvPr>
        </p:nvSpPr>
        <p:spPr/>
        <p:txBody>
          <a:bodyPr/>
          <a:lstStyle/>
          <a:p>
            <a:r>
              <a:rPr lang="en-US" dirty="0" smtClean="0"/>
              <a:t>Other Taxes in Scope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NTTC Training – TY2018</a:t>
            </a:r>
            <a:endParaRPr lang="en-US" dirty="0"/>
          </a:p>
        </p:txBody>
      </p:sp>
      <p:sp>
        <p:nvSpPr>
          <p:cNvPr id="16389" name="Slide Number Placeholder 2"/>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EF53304D-823C-4F4B-A2A8-26FACE7B6297}" type="slidenum">
              <a:rPr lang="en-US" altLang="en-US" smtClean="0"/>
              <a:pPr/>
              <a:t>16</a:t>
            </a:fld>
            <a:endParaRPr lang="en-US" altLang="en-US" dirty="0"/>
          </a:p>
        </p:txBody>
      </p:sp>
      <p:sp>
        <p:nvSpPr>
          <p:cNvPr id="16387" name="Content Placeholder 2"/>
          <p:cNvSpPr>
            <a:spLocks noGrp="1"/>
          </p:cNvSpPr>
          <p:nvPr>
            <p:ph sz="quarter" idx="12"/>
          </p:nvPr>
        </p:nvSpPr>
        <p:spPr/>
        <p:txBody>
          <a:bodyPr>
            <a:normAutofit fontScale="92500" lnSpcReduction="20000"/>
          </a:bodyPr>
          <a:lstStyle/>
          <a:p>
            <a:r>
              <a:rPr lang="en-US" altLang="en-US" dirty="0" smtClean="0"/>
              <a:t>Self-employment tax is in </a:t>
            </a:r>
            <a:r>
              <a:rPr lang="en-US" altLang="en-US" dirty="0"/>
              <a:t>addition to</a:t>
            </a:r>
            <a:r>
              <a:rPr lang="en-US" altLang="en-US" dirty="0" smtClean="0"/>
              <a:t> income </a:t>
            </a:r>
            <a:r>
              <a:rPr lang="en-US" altLang="en-US" dirty="0"/>
              <a:t>tax</a:t>
            </a:r>
          </a:p>
          <a:p>
            <a:r>
              <a:rPr lang="en-US" altLang="en-US" dirty="0"/>
              <a:t>Composed of two elements</a:t>
            </a:r>
          </a:p>
          <a:p>
            <a:pPr lvl="1"/>
            <a:r>
              <a:rPr lang="en-US" altLang="en-US" dirty="0"/>
              <a:t>Social security</a:t>
            </a:r>
          </a:p>
          <a:p>
            <a:pPr lvl="1"/>
            <a:r>
              <a:rPr lang="en-US" altLang="en-US" dirty="0" smtClean="0"/>
              <a:t>Medicare</a:t>
            </a:r>
          </a:p>
          <a:p>
            <a:r>
              <a:rPr lang="en-US" altLang="en-US" dirty="0" smtClean="0"/>
              <a:t>Self-employed person pays at 15.3%</a:t>
            </a:r>
            <a:endParaRPr lang="en-US" altLang="en-US" dirty="0"/>
          </a:p>
          <a:p>
            <a:r>
              <a:rPr lang="en-US" altLang="en-US" dirty="0"/>
              <a:t>TaxSlayer </a:t>
            </a:r>
            <a:r>
              <a:rPr lang="en-US" altLang="en-US" dirty="0" smtClean="0"/>
              <a:t>calculates Self-employment tax when </a:t>
            </a:r>
            <a:r>
              <a:rPr lang="en-US" altLang="en-US" dirty="0"/>
              <a:t>data entered on Schedule </a:t>
            </a:r>
            <a:r>
              <a:rPr lang="en-US" altLang="en-US" dirty="0" smtClean="0"/>
              <a:t>C</a:t>
            </a:r>
          </a:p>
          <a:p>
            <a:pPr lvl="1"/>
            <a:r>
              <a:rPr lang="en-US" altLang="en-US" dirty="0" err="1" smtClean="0"/>
              <a:t>TaxSlayer</a:t>
            </a:r>
            <a:r>
              <a:rPr lang="en-US" altLang="en-US" dirty="0" smtClean="0"/>
              <a:t> enters ½ as Self-Employment tax deduction</a:t>
            </a:r>
          </a:p>
        </p:txBody>
      </p:sp>
      <p:sp>
        <p:nvSpPr>
          <p:cNvPr id="22530" name="Rectangle 2"/>
          <p:cNvSpPr>
            <a:spLocks noGrp="1" noChangeArrowheads="1"/>
          </p:cNvSpPr>
          <p:nvPr>
            <p:ph type="title"/>
          </p:nvPr>
        </p:nvSpPr>
        <p:spPr/>
        <p:txBody>
          <a:bodyPr>
            <a:normAutofit/>
          </a:bodyPr>
          <a:lstStyle/>
          <a:p>
            <a:r>
              <a:rPr lang="en-US" altLang="en-US" dirty="0"/>
              <a:t>Self-employment </a:t>
            </a:r>
            <a:r>
              <a:rPr lang="en-US" altLang="en-US" dirty="0" smtClean="0"/>
              <a:t>Tax</a:t>
            </a:r>
            <a:endParaRPr lang="en-US" alt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800" y="4909273"/>
            <a:ext cx="1548997" cy="87552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387">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38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TY2018</a:t>
            </a:r>
            <a:endParaRPr lang="en-US" dirty="0"/>
          </a:p>
        </p:txBody>
      </p:sp>
      <p:sp>
        <p:nvSpPr>
          <p:cNvPr id="18438" name="Slide Number Placeholder 3"/>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72891FFF-F0C3-479B-8792-BD3EDA133FBB}" type="slidenum">
              <a:rPr lang="en-US" altLang="en-US" smtClean="0">
                <a:cs typeface="Calibri" panose="020F0502020204030204" pitchFamily="34" charset="0"/>
              </a:rPr>
              <a:pPr/>
              <a:t>17</a:t>
            </a:fld>
            <a:endParaRPr lang="en-US" altLang="en-US" dirty="0">
              <a:cs typeface="Calibri" panose="020F0502020204030204" pitchFamily="34" charset="0"/>
            </a:endParaRPr>
          </a:p>
        </p:txBody>
      </p:sp>
      <p:sp>
        <p:nvSpPr>
          <p:cNvPr id="18435" name="Content Placeholder 2"/>
          <p:cNvSpPr>
            <a:spLocks noGrp="1"/>
          </p:cNvSpPr>
          <p:nvPr>
            <p:ph sz="quarter" idx="12"/>
          </p:nvPr>
        </p:nvSpPr>
        <p:spPr/>
        <p:txBody>
          <a:bodyPr>
            <a:normAutofit lnSpcReduction="10000"/>
          </a:bodyPr>
          <a:lstStyle/>
          <a:p>
            <a:r>
              <a:rPr lang="en-US" altLang="en-US" dirty="0"/>
              <a:t>Applies if net income from self-</a:t>
            </a:r>
            <a:r>
              <a:rPr lang="en-US" altLang="en-US" dirty="0" smtClean="0"/>
              <a:t>employment $</a:t>
            </a:r>
            <a:r>
              <a:rPr lang="en-US" altLang="en-US" dirty="0"/>
              <a:t>400 or more</a:t>
            </a:r>
          </a:p>
          <a:p>
            <a:r>
              <a:rPr lang="en-US" altLang="en-US" dirty="0"/>
              <a:t>Does not apply to</a:t>
            </a:r>
            <a:r>
              <a:rPr lang="en-US" altLang="en-US" dirty="0" smtClean="0"/>
              <a:t> notary public</a:t>
            </a:r>
            <a:endParaRPr lang="en-US" altLang="en-US" dirty="0"/>
          </a:p>
          <a:p>
            <a:r>
              <a:rPr lang="en-US" altLang="en-US" dirty="0"/>
              <a:t>Does not apply to statutory employee (already withheld on W-2)</a:t>
            </a:r>
          </a:p>
          <a:p>
            <a:r>
              <a:rPr lang="en-US" altLang="en-US" dirty="0"/>
              <a:t>Special rules for ministers or church workers – </a:t>
            </a:r>
            <a:r>
              <a:rPr lang="en-US" altLang="en-US" i="1" dirty="0"/>
              <a:t>out of scope</a:t>
            </a:r>
          </a:p>
        </p:txBody>
      </p:sp>
      <p:sp>
        <p:nvSpPr>
          <p:cNvPr id="2" name="Title 1"/>
          <p:cNvSpPr>
            <a:spLocks noGrp="1"/>
          </p:cNvSpPr>
          <p:nvPr>
            <p:ph type="title"/>
          </p:nvPr>
        </p:nvSpPr>
        <p:spPr/>
        <p:txBody>
          <a:bodyPr/>
          <a:lstStyle/>
          <a:p>
            <a:r>
              <a:rPr lang="en-US"/>
              <a:t>Self-employment Tax</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TY2018</a:t>
            </a:r>
            <a:endParaRPr lang="en-US" dirty="0"/>
          </a:p>
        </p:txBody>
      </p:sp>
      <p:sp>
        <p:nvSpPr>
          <p:cNvPr id="28683" name="Slide Number Placeholder 6"/>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CBB25D51-2E15-4B45-8287-38925A985DA9}" type="slidenum">
              <a:rPr lang="en-US" altLang="en-US" smtClean="0"/>
              <a:pPr/>
              <a:t>18</a:t>
            </a:fld>
            <a:endParaRPr lang="en-US" altLang="en-US" dirty="0"/>
          </a:p>
        </p:txBody>
      </p:sp>
      <p:sp>
        <p:nvSpPr>
          <p:cNvPr id="28676" name="Rectangle 3"/>
          <p:cNvSpPr>
            <a:spLocks noGrp="1" noChangeArrowheads="1"/>
          </p:cNvSpPr>
          <p:nvPr>
            <p:ph sz="quarter" idx="12"/>
          </p:nvPr>
        </p:nvSpPr>
        <p:spPr/>
        <p:txBody>
          <a:bodyPr/>
          <a:lstStyle/>
          <a:p>
            <a:r>
              <a:rPr lang="en-US" altLang="en-US" dirty="0" smtClean="0"/>
              <a:t>Notary public </a:t>
            </a:r>
          </a:p>
          <a:p>
            <a:pPr lvl="1"/>
            <a:r>
              <a:rPr lang="en-US" altLang="en-US" dirty="0" smtClean="0"/>
              <a:t>Not subject to self-employment tax by law</a:t>
            </a:r>
          </a:p>
          <a:p>
            <a:pPr lvl="1"/>
            <a:r>
              <a:rPr lang="en-US" altLang="en-US" dirty="0" smtClean="0"/>
              <a:t>NTTC-modified Pub 4012 Tab H Other Taxes and Payments</a:t>
            </a:r>
          </a:p>
          <a:p>
            <a:pPr lvl="1"/>
            <a:r>
              <a:rPr lang="en-US" altLang="en-US" dirty="0" smtClean="0"/>
              <a:t>Enter the notary’s Schedule C profit on Schedule SE in TaxSlayer</a:t>
            </a:r>
            <a:endParaRPr lang="en-US" altLang="en-US" dirty="0"/>
          </a:p>
        </p:txBody>
      </p:sp>
      <p:sp>
        <p:nvSpPr>
          <p:cNvPr id="22530" name="Rectangle 2"/>
          <p:cNvSpPr>
            <a:spLocks noGrp="1" noChangeArrowheads="1"/>
          </p:cNvSpPr>
          <p:nvPr>
            <p:ph type="title"/>
          </p:nvPr>
        </p:nvSpPr>
        <p:spPr/>
        <p:txBody>
          <a:bodyPr/>
          <a:lstStyle/>
          <a:p>
            <a:r>
              <a:rPr lang="en-US" altLang="en-US" dirty="0" smtClean="0"/>
              <a:t>Self-employment Tax</a:t>
            </a:r>
            <a:endParaRPr lang="en-US" altLang="en-US" dirty="0"/>
          </a:p>
        </p:txBody>
      </p:sp>
      <p:sp>
        <p:nvSpPr>
          <p:cNvPr id="13" name="Rectangle 12"/>
          <p:cNvSpPr/>
          <p:nvPr/>
        </p:nvSpPr>
        <p:spPr>
          <a:xfrm>
            <a:off x="8077200" y="1371600"/>
            <a:ext cx="3581400" cy="400110"/>
          </a:xfrm>
          <a:prstGeom prst="rect">
            <a:avLst/>
          </a:prstGeom>
          <a:solidFill>
            <a:schemeClr val="accent1">
              <a:tint val="100000"/>
              <a:shade val="100000"/>
              <a:satMod val="130000"/>
            </a:schemeClr>
          </a:solidFill>
          <a:effectLst/>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US" sz="2000" b="1" dirty="0" smtClean="0"/>
              <a:t>NTTC-modified Pub 4012 Tab H</a:t>
            </a:r>
            <a:endParaRPr lang="en-US" sz="2000"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TY2018</a:t>
            </a:r>
            <a:endParaRPr lang="en-US" dirty="0"/>
          </a:p>
        </p:txBody>
      </p:sp>
      <p:sp>
        <p:nvSpPr>
          <p:cNvPr id="32773" name="Slide Number Placeholder 4"/>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E4A14683-1982-4295-AF8E-FB5D9AF3F0BC}" type="slidenum">
              <a:rPr lang="en-US" altLang="en-US" smtClean="0"/>
              <a:pPr/>
              <a:t>19</a:t>
            </a:fld>
            <a:endParaRPr lang="en-US" altLang="en-US" dirty="0"/>
          </a:p>
        </p:txBody>
      </p:sp>
      <p:sp>
        <p:nvSpPr>
          <p:cNvPr id="32771" name="Content Placeholder 2"/>
          <p:cNvSpPr>
            <a:spLocks noGrp="1"/>
          </p:cNvSpPr>
          <p:nvPr>
            <p:ph sz="quarter" idx="12"/>
          </p:nvPr>
        </p:nvSpPr>
        <p:spPr/>
        <p:txBody>
          <a:bodyPr>
            <a:normAutofit/>
          </a:bodyPr>
          <a:lstStyle/>
          <a:p>
            <a:r>
              <a:rPr lang="en-US" altLang="en-US" dirty="0"/>
              <a:t>Tip income included in W-2 Box 7 already had </a:t>
            </a:r>
            <a:r>
              <a:rPr lang="en-US" altLang="en-US" dirty="0" smtClean="0"/>
              <a:t>Social Security </a:t>
            </a:r>
            <a:r>
              <a:rPr lang="en-US" altLang="en-US" dirty="0"/>
              <a:t>and Medicare taxes </a:t>
            </a:r>
            <a:r>
              <a:rPr lang="en-US" altLang="en-US" dirty="0" smtClean="0"/>
              <a:t>withheld</a:t>
            </a:r>
            <a:endParaRPr lang="en-US" altLang="en-US" dirty="0"/>
          </a:p>
          <a:p>
            <a:r>
              <a:rPr lang="en-US" altLang="en-US" dirty="0"/>
              <a:t>Allocated tips shown in W-2 Box 8 </a:t>
            </a:r>
            <a:r>
              <a:rPr lang="en-US" altLang="en-US" dirty="0" smtClean="0"/>
              <a:t>had </a:t>
            </a:r>
            <a:r>
              <a:rPr lang="en-US" altLang="en-US" dirty="0"/>
              <a:t>no Social Security and Medicare taxes withheld</a:t>
            </a:r>
          </a:p>
          <a:p>
            <a:pPr lvl="1"/>
            <a:r>
              <a:rPr lang="en-US" altLang="en-US" dirty="0"/>
              <a:t>TaxSlayer automatically calculates additional Social Security and Medicare taxes on Form 4137</a:t>
            </a:r>
          </a:p>
          <a:p>
            <a:endParaRPr lang="en-US" altLang="en-US" dirty="0"/>
          </a:p>
          <a:p>
            <a:endParaRPr lang="en-US" altLang="en-US" dirty="0"/>
          </a:p>
          <a:p>
            <a:endParaRPr lang="en-US" altLang="en-US" dirty="0"/>
          </a:p>
        </p:txBody>
      </p:sp>
      <p:sp>
        <p:nvSpPr>
          <p:cNvPr id="2" name="Title 1"/>
          <p:cNvSpPr>
            <a:spLocks noGrp="1"/>
          </p:cNvSpPr>
          <p:nvPr>
            <p:ph type="title"/>
          </p:nvPr>
        </p:nvSpPr>
        <p:spPr/>
        <p:txBody>
          <a:bodyPr>
            <a:normAutofit fontScale="90000"/>
          </a:bodyPr>
          <a:lstStyle/>
          <a:p>
            <a:r>
              <a:rPr lang="en-US" dirty="0" smtClean="0"/>
              <a:t>Social Security/Medicare Taxes on Tip Income</a:t>
            </a: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7600" y="4882133"/>
            <a:ext cx="1548997" cy="87552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77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771">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NTTC Training – TY2018</a:t>
            </a:r>
            <a:endParaRPr lang="en-US" dirty="0"/>
          </a:p>
        </p:txBody>
      </p:sp>
      <p:sp>
        <p:nvSpPr>
          <p:cNvPr id="3" name="Slide Number Placeholder 2"/>
          <p:cNvSpPr>
            <a:spLocks noGrp="1"/>
          </p:cNvSpPr>
          <p:nvPr>
            <p:ph type="sldNum" sz="quarter" idx="11"/>
          </p:nvPr>
        </p:nvSpPr>
        <p:spPr/>
        <p:txBody>
          <a:bodyPr/>
          <a:lstStyle/>
          <a:p>
            <a:fld id="{17E0A672-F15B-4C60-B366-13AD04918B41}" type="slidenum">
              <a:rPr lang="en-US" altLang="en-US" smtClean="0"/>
              <a:pPr/>
              <a:t>2</a:t>
            </a:fld>
            <a:endParaRPr lang="en-US" altLang="en-US"/>
          </a:p>
        </p:txBody>
      </p:sp>
      <p:sp>
        <p:nvSpPr>
          <p:cNvPr id="4" name="Content Placeholder 3"/>
          <p:cNvSpPr>
            <a:spLocks noGrp="1"/>
          </p:cNvSpPr>
          <p:nvPr>
            <p:ph sz="quarter" idx="12"/>
          </p:nvPr>
        </p:nvSpPr>
        <p:spPr/>
        <p:txBody>
          <a:bodyPr>
            <a:normAutofit fontScale="85000" lnSpcReduction="20000"/>
          </a:bodyPr>
          <a:lstStyle/>
          <a:p>
            <a:pPr>
              <a:lnSpc>
                <a:spcPct val="110000"/>
              </a:lnSpc>
            </a:pPr>
            <a:r>
              <a:rPr lang="en-US" dirty="0" smtClean="0"/>
              <a:t>Taxpayer (refers to child) has more than $2,100 in unearned income</a:t>
            </a:r>
          </a:p>
          <a:p>
            <a:pPr>
              <a:lnSpc>
                <a:spcPct val="110000"/>
              </a:lnSpc>
            </a:pPr>
            <a:r>
              <a:rPr lang="en-US" dirty="0" smtClean="0"/>
              <a:t>Taxpayer has a </a:t>
            </a:r>
            <a:r>
              <a:rPr lang="en-US" b="1" dirty="0" smtClean="0"/>
              <a:t>filing requirement </a:t>
            </a:r>
          </a:p>
          <a:p>
            <a:pPr lvl="1">
              <a:lnSpc>
                <a:spcPct val="110000"/>
              </a:lnSpc>
            </a:pPr>
            <a:r>
              <a:rPr lang="en-US" dirty="0" smtClean="0"/>
              <a:t>Find Pub 4012 Tab A Chart B For Children and Other Dependents</a:t>
            </a:r>
          </a:p>
          <a:p>
            <a:pPr>
              <a:lnSpc>
                <a:spcPct val="110000"/>
              </a:lnSpc>
            </a:pPr>
            <a:r>
              <a:rPr lang="en-US" dirty="0" smtClean="0"/>
              <a:t>Taxpayer meets the test for kiddie tax – next slide</a:t>
            </a:r>
          </a:p>
          <a:p>
            <a:pPr>
              <a:lnSpc>
                <a:spcPct val="110000"/>
              </a:lnSpc>
            </a:pPr>
            <a:r>
              <a:rPr lang="en-US" dirty="0" smtClean="0"/>
              <a:t>Taxpayer’s earned taxable income is taxed at ordinary rates while unearned income is taxed at trust rates</a:t>
            </a:r>
          </a:p>
          <a:p>
            <a:pPr lvl="1">
              <a:lnSpc>
                <a:spcPct val="110000"/>
              </a:lnSpc>
            </a:pPr>
            <a:r>
              <a:rPr lang="en-US" dirty="0" smtClean="0"/>
              <a:t>Preferential capital gains rates apply (modified)</a:t>
            </a:r>
            <a:endParaRPr lang="en-US" dirty="0"/>
          </a:p>
        </p:txBody>
      </p:sp>
      <p:sp>
        <p:nvSpPr>
          <p:cNvPr id="5" name="Title 4"/>
          <p:cNvSpPr>
            <a:spLocks noGrp="1"/>
          </p:cNvSpPr>
          <p:nvPr>
            <p:ph type="title"/>
          </p:nvPr>
        </p:nvSpPr>
        <p:spPr>
          <a:xfrm>
            <a:off x="1066803" y="28835"/>
            <a:ext cx="10744197" cy="1143000"/>
          </a:xfrm>
        </p:spPr>
        <p:txBody>
          <a:bodyPr>
            <a:normAutofit fontScale="90000"/>
          </a:bodyPr>
          <a:lstStyle/>
          <a:p>
            <a:r>
              <a:rPr lang="en-US" smtClean="0"/>
              <a:t>Tax for Children with Unearned Income – “Kiddie Tax”</a:t>
            </a:r>
            <a:endParaRPr lang="en-US" dirty="0"/>
          </a:p>
        </p:txBody>
      </p:sp>
      <p:sp>
        <p:nvSpPr>
          <p:cNvPr id="6" name="Rectangle 5"/>
          <p:cNvSpPr/>
          <p:nvPr/>
        </p:nvSpPr>
        <p:spPr>
          <a:xfrm>
            <a:off x="9829800" y="1371600"/>
            <a:ext cx="1828800" cy="400110"/>
          </a:xfrm>
          <a:prstGeom prst="rect">
            <a:avLst/>
          </a:prstGeom>
          <a:solidFill>
            <a:schemeClr val="accent1">
              <a:tint val="100000"/>
              <a:shade val="100000"/>
              <a:satMod val="130000"/>
            </a:schemeClr>
          </a:solidFill>
          <a:effectLst/>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US" sz="2000" b="1" dirty="0" smtClean="0"/>
              <a:t>Pub 4012 Tab A</a:t>
            </a:r>
            <a:endParaRPr lang="en-US" sz="2000" b="1" dirty="0"/>
          </a:p>
        </p:txBody>
      </p:sp>
    </p:spTree>
    <p:extLst>
      <p:ext uri="{BB962C8B-B14F-4D97-AF65-F5344CB8AC3E}">
        <p14:creationId xmlns:p14="http://schemas.microsoft.com/office/powerpoint/2010/main" val="2016651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smtClean="0"/>
              <a:t>NTTC Training – TY2018</a:t>
            </a:r>
            <a:endParaRPr lang="en-US" dirty="0"/>
          </a:p>
        </p:txBody>
      </p:sp>
      <p:sp>
        <p:nvSpPr>
          <p:cNvPr id="34822" name="Slide Number Placeholder 5"/>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97CA3C59-5080-4DE1-9D19-3D0C78B75930}" type="slidenum">
              <a:rPr lang="en-US" altLang="en-US" smtClean="0"/>
              <a:pPr/>
              <a:t>20</a:t>
            </a:fld>
            <a:endParaRPr lang="en-US" altLang="en-US" dirty="0"/>
          </a:p>
        </p:txBody>
      </p:sp>
      <p:sp>
        <p:nvSpPr>
          <p:cNvPr id="34819" name="Content Placeholder 2"/>
          <p:cNvSpPr>
            <a:spLocks noGrp="1"/>
          </p:cNvSpPr>
          <p:nvPr>
            <p:ph sz="quarter" idx="12"/>
          </p:nvPr>
        </p:nvSpPr>
        <p:spPr/>
        <p:txBody>
          <a:bodyPr>
            <a:normAutofit/>
          </a:bodyPr>
          <a:lstStyle/>
          <a:p>
            <a:r>
              <a:rPr lang="en-US" altLang="en-US" dirty="0"/>
              <a:t>If employee keeps good records </a:t>
            </a:r>
          </a:p>
          <a:p>
            <a:pPr lvl="1"/>
            <a:r>
              <a:rPr lang="en-US" altLang="en-US" dirty="0"/>
              <a:t>Can enter actual amount of all tips on Form 4137 instead of allocated tip </a:t>
            </a:r>
            <a:r>
              <a:rPr lang="en-US" altLang="en-US" dirty="0" smtClean="0"/>
              <a:t>amount</a:t>
            </a:r>
          </a:p>
          <a:p>
            <a:pPr lvl="1"/>
            <a:r>
              <a:rPr lang="en-US" altLang="en-US" dirty="0" smtClean="0"/>
              <a:t>See Income – Wages lesson for TaxSlayer entries</a:t>
            </a:r>
          </a:p>
          <a:p>
            <a:pPr>
              <a:buFont typeface="Wingdings" panose="05000000000000000000" pitchFamily="2" charset="2"/>
              <a:buChar char="Ø"/>
            </a:pPr>
            <a:r>
              <a:rPr lang="en-US" altLang="en-US" dirty="0" smtClean="0"/>
              <a:t>Tip logs </a:t>
            </a:r>
            <a:r>
              <a:rPr lang="en-US" altLang="en-US" dirty="0"/>
              <a:t>available free from </a:t>
            </a:r>
            <a:r>
              <a:rPr lang="en-US" altLang="en-US" dirty="0" smtClean="0"/>
              <a:t>IRS</a:t>
            </a:r>
            <a:endParaRPr lang="en-US" altLang="en-US" dirty="0"/>
          </a:p>
        </p:txBody>
      </p:sp>
      <p:sp>
        <p:nvSpPr>
          <p:cNvPr id="2" name="Title 1"/>
          <p:cNvSpPr>
            <a:spLocks noGrp="1"/>
          </p:cNvSpPr>
          <p:nvPr>
            <p:ph type="title"/>
          </p:nvPr>
        </p:nvSpPr>
        <p:spPr/>
        <p:txBody>
          <a:bodyPr/>
          <a:lstStyle/>
          <a:p>
            <a:r>
              <a:rPr lang="en-US" dirty="0" smtClean="0"/>
              <a:t>Allocated Tip </a:t>
            </a:r>
            <a:r>
              <a:rPr lang="en-US" dirty="0"/>
              <a:t>Income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8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smtClean="0"/>
              <a:t>NTTC Training – TY2018</a:t>
            </a:r>
            <a:endParaRPr lang="en-US" dirty="0"/>
          </a:p>
        </p:txBody>
      </p:sp>
      <p:sp>
        <p:nvSpPr>
          <p:cNvPr id="36870" name="Slide Number Placeholder 5"/>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983F9DAB-5108-4E62-BE30-886617FBE62F}" type="slidenum">
              <a:rPr lang="en-US" altLang="en-US" smtClean="0"/>
              <a:pPr/>
              <a:t>21</a:t>
            </a:fld>
            <a:endParaRPr lang="en-US" altLang="en-US" dirty="0"/>
          </a:p>
        </p:txBody>
      </p:sp>
      <p:sp>
        <p:nvSpPr>
          <p:cNvPr id="36867" name="Content Placeholder 2"/>
          <p:cNvSpPr>
            <a:spLocks noGrp="1"/>
          </p:cNvSpPr>
          <p:nvPr>
            <p:ph sz="quarter" idx="12"/>
          </p:nvPr>
        </p:nvSpPr>
        <p:spPr/>
        <p:txBody>
          <a:bodyPr>
            <a:normAutofit fontScale="92500" lnSpcReduction="10000"/>
          </a:bodyPr>
          <a:lstStyle/>
          <a:p>
            <a:r>
              <a:rPr lang="en-US" altLang="en-US" dirty="0" smtClean="0"/>
              <a:t>Not required to be reported to employer</a:t>
            </a:r>
          </a:p>
          <a:p>
            <a:r>
              <a:rPr lang="en-US" altLang="en-US" dirty="0" smtClean="0"/>
              <a:t>Presumed included in allocated tips for income tax purposes  </a:t>
            </a:r>
          </a:p>
          <a:p>
            <a:r>
              <a:rPr lang="en-US" altLang="en-US" dirty="0" smtClean="0"/>
              <a:t>Add on W-2 input if not using allocated tip method – “Unreported tips”</a:t>
            </a:r>
          </a:p>
          <a:p>
            <a:r>
              <a:rPr lang="en-US" altLang="en-US" dirty="0" smtClean="0"/>
              <a:t>Not subject to social security/ Medicare tax</a:t>
            </a:r>
          </a:p>
          <a:p>
            <a:pPr lvl="1"/>
            <a:r>
              <a:rPr lang="en-US" altLang="en-US" dirty="0" smtClean="0"/>
              <a:t>Use Form 4137 Line 5 to </a:t>
            </a:r>
            <a:r>
              <a:rPr lang="en-US" altLang="en-US" b="1" dirty="0" smtClean="0"/>
              <a:t>remove</a:t>
            </a:r>
            <a:r>
              <a:rPr lang="en-US" altLang="en-US" dirty="0" smtClean="0"/>
              <a:t> from tax calculation</a:t>
            </a:r>
            <a:endParaRPr lang="en-US" altLang="en-US" dirty="0"/>
          </a:p>
        </p:txBody>
      </p:sp>
      <p:sp>
        <p:nvSpPr>
          <p:cNvPr id="2" name="Title 1"/>
          <p:cNvSpPr>
            <a:spLocks noGrp="1"/>
          </p:cNvSpPr>
          <p:nvPr>
            <p:ph type="title"/>
          </p:nvPr>
        </p:nvSpPr>
        <p:spPr/>
        <p:txBody>
          <a:bodyPr/>
          <a:lstStyle/>
          <a:p>
            <a:r>
              <a:rPr lang="en-US" smtClean="0"/>
              <a:t>Tips Less than $20 Per Month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86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86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686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68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TY2018</a:t>
            </a:r>
            <a:endParaRPr lang="en-US" dirty="0"/>
          </a:p>
        </p:txBody>
      </p:sp>
      <p:sp>
        <p:nvSpPr>
          <p:cNvPr id="38917" name="Slide Number Placeholder 4"/>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759DA7D9-FEB0-46BC-A5DB-B32CCD57FF46}" type="slidenum">
              <a:rPr lang="en-US" altLang="en-US" smtClean="0"/>
              <a:pPr/>
              <a:t>22</a:t>
            </a:fld>
            <a:endParaRPr lang="en-US" altLang="en-US" dirty="0"/>
          </a:p>
        </p:txBody>
      </p:sp>
      <p:sp>
        <p:nvSpPr>
          <p:cNvPr id="38915" name="Content Placeholder 2"/>
          <p:cNvSpPr>
            <a:spLocks noGrp="1"/>
          </p:cNvSpPr>
          <p:nvPr>
            <p:ph sz="quarter" idx="12"/>
          </p:nvPr>
        </p:nvSpPr>
        <p:spPr/>
        <p:txBody>
          <a:bodyPr/>
          <a:lstStyle/>
          <a:p>
            <a:r>
              <a:rPr lang="en-US" altLang="en-US" dirty="0"/>
              <a:t>If self-employed, enter tips on Schedule C </a:t>
            </a:r>
            <a:r>
              <a:rPr lang="en-US" altLang="en-US" dirty="0" smtClean="0"/>
              <a:t>as cash gross receipts</a:t>
            </a:r>
            <a:endParaRPr lang="en-US" altLang="en-US" dirty="0"/>
          </a:p>
          <a:p>
            <a:r>
              <a:rPr lang="en-US" altLang="en-US" dirty="0"/>
              <a:t>No separate entry is required</a:t>
            </a:r>
          </a:p>
        </p:txBody>
      </p:sp>
      <p:sp>
        <p:nvSpPr>
          <p:cNvPr id="2" name="Title 1"/>
          <p:cNvSpPr>
            <a:spLocks noGrp="1"/>
          </p:cNvSpPr>
          <p:nvPr>
            <p:ph type="title"/>
          </p:nvPr>
        </p:nvSpPr>
        <p:spPr/>
        <p:txBody>
          <a:bodyPr>
            <a:normAutofit/>
          </a:bodyPr>
          <a:lstStyle/>
          <a:p>
            <a:r>
              <a:rPr lang="en-US" dirty="0"/>
              <a:t>Tip Income – </a:t>
            </a:r>
            <a:r>
              <a:rPr lang="en-US" dirty="0" smtClean="0"/>
              <a:t>Self-Employed</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NTTC Training – TY2018</a:t>
            </a:r>
            <a:endParaRPr lang="en-US" dirty="0"/>
          </a:p>
        </p:txBody>
      </p:sp>
      <p:sp>
        <p:nvSpPr>
          <p:cNvPr id="3" name="Slide Number Placeholder 2"/>
          <p:cNvSpPr>
            <a:spLocks noGrp="1"/>
          </p:cNvSpPr>
          <p:nvPr>
            <p:ph type="sldNum" sz="quarter" idx="11"/>
          </p:nvPr>
        </p:nvSpPr>
        <p:spPr/>
        <p:txBody>
          <a:bodyPr/>
          <a:lstStyle/>
          <a:p>
            <a:fld id="{17E0A672-F15B-4C60-B366-13AD04918B41}" type="slidenum">
              <a:rPr lang="en-US" altLang="en-US" smtClean="0"/>
              <a:pPr/>
              <a:t>23</a:t>
            </a:fld>
            <a:endParaRPr lang="en-US" altLang="en-US"/>
          </a:p>
        </p:txBody>
      </p:sp>
      <p:sp>
        <p:nvSpPr>
          <p:cNvPr id="4" name="Content Placeholder 3"/>
          <p:cNvSpPr>
            <a:spLocks noGrp="1"/>
          </p:cNvSpPr>
          <p:nvPr>
            <p:ph sz="quarter" idx="12"/>
          </p:nvPr>
        </p:nvSpPr>
        <p:spPr/>
        <p:txBody>
          <a:bodyPr>
            <a:normAutofit/>
          </a:bodyPr>
          <a:lstStyle/>
          <a:p>
            <a:r>
              <a:rPr lang="en-US" dirty="0" smtClean="0"/>
              <a:t>Distribution before 59½ not rolled over – “early distribution”</a:t>
            </a:r>
          </a:p>
          <a:p>
            <a:pPr lvl="1"/>
            <a:r>
              <a:rPr lang="en-US" dirty="0" smtClean="0"/>
              <a:t>Applies to IRA and employer plan distributions</a:t>
            </a:r>
          </a:p>
          <a:p>
            <a:pPr lvl="1"/>
            <a:r>
              <a:rPr lang="en-US" dirty="0" smtClean="0"/>
              <a:t>10% additional tax unless an exception applies</a:t>
            </a:r>
          </a:p>
          <a:p>
            <a:pPr lvl="2"/>
            <a:r>
              <a:rPr lang="en-US" dirty="0" smtClean="0"/>
              <a:t>25% for SIMPLE IRAs         </a:t>
            </a:r>
          </a:p>
        </p:txBody>
      </p:sp>
      <p:sp>
        <p:nvSpPr>
          <p:cNvPr id="5" name="Title 4"/>
          <p:cNvSpPr>
            <a:spLocks noGrp="1"/>
          </p:cNvSpPr>
          <p:nvPr>
            <p:ph type="title"/>
          </p:nvPr>
        </p:nvSpPr>
        <p:spPr/>
        <p:txBody>
          <a:bodyPr>
            <a:normAutofit/>
          </a:bodyPr>
          <a:lstStyle/>
          <a:p>
            <a:r>
              <a:rPr lang="en-US" dirty="0" smtClean="0"/>
              <a:t>Additional Tax on Early Distributions</a:t>
            </a:r>
            <a:endParaRPr lang="en-US" dirty="0"/>
          </a:p>
        </p:txBody>
      </p:sp>
    </p:spTree>
    <p:extLst>
      <p:ext uri="{BB962C8B-B14F-4D97-AF65-F5344CB8AC3E}">
        <p14:creationId xmlns:p14="http://schemas.microsoft.com/office/powerpoint/2010/main" val="642001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TY2018</a:t>
            </a:r>
            <a:endParaRPr lang="en-US" dirty="0"/>
          </a:p>
        </p:txBody>
      </p:sp>
      <p:sp>
        <p:nvSpPr>
          <p:cNvPr id="4" name="Slide Number Placeholder 3"/>
          <p:cNvSpPr>
            <a:spLocks noGrp="1"/>
          </p:cNvSpPr>
          <p:nvPr>
            <p:ph type="sldNum" sz="quarter" idx="11"/>
          </p:nvPr>
        </p:nvSpPr>
        <p:spPr/>
        <p:txBody>
          <a:bodyPr/>
          <a:lstStyle/>
          <a:p>
            <a:fld id="{17E0A672-F15B-4C60-B366-13AD04918B41}" type="slidenum">
              <a:rPr lang="en-US" altLang="en-US" smtClean="0"/>
              <a:pPr/>
              <a:t>24</a:t>
            </a:fld>
            <a:endParaRPr lang="en-US" altLang="en-US"/>
          </a:p>
        </p:txBody>
      </p:sp>
      <p:sp>
        <p:nvSpPr>
          <p:cNvPr id="5" name="Content Placeholder 4"/>
          <p:cNvSpPr>
            <a:spLocks noGrp="1"/>
          </p:cNvSpPr>
          <p:nvPr>
            <p:ph sz="quarter" idx="12"/>
          </p:nvPr>
        </p:nvSpPr>
        <p:spPr/>
        <p:txBody>
          <a:bodyPr>
            <a:normAutofit/>
          </a:bodyPr>
          <a:lstStyle/>
          <a:p>
            <a:r>
              <a:rPr lang="en-US" dirty="0" smtClean="0"/>
              <a:t>Find </a:t>
            </a:r>
            <a:r>
              <a:rPr lang="en-US" i="1" dirty="0" smtClean="0"/>
              <a:t>Other Taxes and Payments (continued) </a:t>
            </a:r>
            <a:r>
              <a:rPr lang="en-US" dirty="0" smtClean="0"/>
              <a:t>in Pub 4012 Tab H – Form 5329 TaxSlayer input</a:t>
            </a:r>
          </a:p>
          <a:p>
            <a:pPr lvl="1"/>
            <a:r>
              <a:rPr lang="en-US" dirty="0"/>
              <a:t>Some exception codes apply to IRAs</a:t>
            </a:r>
          </a:p>
          <a:p>
            <a:pPr lvl="1"/>
            <a:r>
              <a:rPr lang="en-US" dirty="0"/>
              <a:t>Some exception codes apply to </a:t>
            </a:r>
            <a:r>
              <a:rPr lang="en-US" dirty="0" smtClean="0"/>
              <a:t>other types of plans</a:t>
            </a:r>
            <a:endParaRPr lang="en-US" dirty="0"/>
          </a:p>
          <a:p>
            <a:pPr lvl="1"/>
            <a:r>
              <a:rPr lang="en-US" dirty="0" smtClean="0"/>
              <a:t>Some exception codes apply to both</a:t>
            </a:r>
            <a:endParaRPr lang="en-US" dirty="0"/>
          </a:p>
        </p:txBody>
      </p:sp>
      <p:sp>
        <p:nvSpPr>
          <p:cNvPr id="2" name="Title 1"/>
          <p:cNvSpPr>
            <a:spLocks noGrp="1"/>
          </p:cNvSpPr>
          <p:nvPr>
            <p:ph type="title"/>
          </p:nvPr>
        </p:nvSpPr>
        <p:spPr/>
        <p:txBody>
          <a:bodyPr/>
          <a:lstStyle/>
          <a:p>
            <a:r>
              <a:rPr lang="en-US" dirty="0" smtClean="0"/>
              <a:t>Early Distribution Additional Tax</a:t>
            </a:r>
            <a:endParaRPr lang="en-US" dirty="0"/>
          </a:p>
        </p:txBody>
      </p:sp>
      <p:sp>
        <p:nvSpPr>
          <p:cNvPr id="14" name="Rectangle 13"/>
          <p:cNvSpPr/>
          <p:nvPr/>
        </p:nvSpPr>
        <p:spPr>
          <a:xfrm>
            <a:off x="9829800" y="1147863"/>
            <a:ext cx="1905000" cy="400110"/>
          </a:xfrm>
          <a:prstGeom prst="rect">
            <a:avLst/>
          </a:prstGeom>
          <a:solidFill>
            <a:schemeClr val="accent1">
              <a:tint val="100000"/>
              <a:shade val="100000"/>
              <a:satMod val="130000"/>
            </a:schemeClr>
          </a:solidFill>
          <a:effectLst/>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US" sz="2000" b="1" dirty="0" smtClean="0"/>
              <a:t>Pub 4012 Tab H</a:t>
            </a:r>
            <a:endParaRPr lang="en-US" sz="2000" b="1" dirty="0"/>
          </a:p>
        </p:txBody>
      </p:sp>
    </p:spTree>
    <p:extLst>
      <p:ext uri="{BB962C8B-B14F-4D97-AF65-F5344CB8AC3E}">
        <p14:creationId xmlns:p14="http://schemas.microsoft.com/office/powerpoint/2010/main" val="1183675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NTTC Training – TY2018</a:t>
            </a:r>
            <a:endParaRPr lang="en-US" dirty="0"/>
          </a:p>
        </p:txBody>
      </p:sp>
      <p:sp>
        <p:nvSpPr>
          <p:cNvPr id="8" name="Slide Number Placeholder 7"/>
          <p:cNvSpPr>
            <a:spLocks noGrp="1"/>
          </p:cNvSpPr>
          <p:nvPr>
            <p:ph type="sldNum" sz="quarter" idx="11"/>
          </p:nvPr>
        </p:nvSpPr>
        <p:spPr/>
        <p:txBody>
          <a:bodyPr/>
          <a:lstStyle/>
          <a:p>
            <a:fld id="{17E0A672-F15B-4C60-B366-13AD04918B41}" type="slidenum">
              <a:rPr lang="en-US" altLang="en-US" smtClean="0"/>
              <a:pPr/>
              <a:t>25</a:t>
            </a:fld>
            <a:endParaRPr lang="en-US" altLang="en-US"/>
          </a:p>
        </p:txBody>
      </p:sp>
      <p:sp>
        <p:nvSpPr>
          <p:cNvPr id="51203" name="Content Placeholder 2"/>
          <p:cNvSpPr>
            <a:spLocks noGrp="1"/>
          </p:cNvSpPr>
          <p:nvPr>
            <p:ph sz="quarter" idx="12"/>
          </p:nvPr>
        </p:nvSpPr>
        <p:spPr/>
        <p:txBody>
          <a:bodyPr>
            <a:normAutofit fontScale="85000" lnSpcReduction="10000"/>
          </a:bodyPr>
          <a:lstStyle/>
          <a:p>
            <a:r>
              <a:rPr lang="en-US" altLang="en-US" dirty="0" smtClean="0"/>
              <a:t>05 The amount paid for medical expenses, </a:t>
            </a:r>
            <a:r>
              <a:rPr lang="en-US" altLang="en-US" b="1" dirty="0" smtClean="0"/>
              <a:t>minus </a:t>
            </a:r>
            <a:r>
              <a:rPr lang="en-US" altLang="en-US" dirty="0" smtClean="0"/>
              <a:t>7.5% of AGI</a:t>
            </a:r>
          </a:p>
          <a:p>
            <a:pPr lvl="1"/>
            <a:r>
              <a:rPr lang="en-US" altLang="en-US" dirty="0" smtClean="0"/>
              <a:t>Same amount as would show on </a:t>
            </a:r>
            <a:r>
              <a:rPr lang="en-US" altLang="en-US" dirty="0" err="1" smtClean="0"/>
              <a:t>Sch</a:t>
            </a:r>
            <a:r>
              <a:rPr lang="en-US" altLang="en-US" dirty="0" smtClean="0"/>
              <a:t> A</a:t>
            </a:r>
          </a:p>
          <a:p>
            <a:pPr lvl="1"/>
            <a:r>
              <a:rPr lang="en-US" altLang="en-US" dirty="0" smtClean="0"/>
              <a:t>No tracing of funds needed – simply have medical expenses</a:t>
            </a:r>
          </a:p>
          <a:p>
            <a:r>
              <a:rPr lang="en-US" dirty="0" smtClean="0"/>
              <a:t>09 Used to buy or build first main home</a:t>
            </a:r>
          </a:p>
          <a:p>
            <a:pPr lvl="1"/>
            <a:r>
              <a:rPr lang="en-US" dirty="0" smtClean="0"/>
              <a:t>Must be used within 120 days of distribution</a:t>
            </a:r>
            <a:endParaRPr lang="en-US" altLang="en-US" dirty="0" smtClean="0"/>
          </a:p>
          <a:p>
            <a:r>
              <a:rPr lang="en-US" altLang="en-US" dirty="0" smtClean="0"/>
              <a:t>12 More than one exception code or other reason</a:t>
            </a:r>
          </a:p>
          <a:p>
            <a:pPr lvl="1"/>
            <a:r>
              <a:rPr lang="en-US" altLang="en-US" dirty="0" smtClean="0"/>
              <a:t>See footnote 2 to exceptions list in Pub 4012 Tab H</a:t>
            </a:r>
          </a:p>
          <a:p>
            <a:pPr lvl="1"/>
            <a:r>
              <a:rPr lang="en-US" altLang="en-US" dirty="0" smtClean="0"/>
              <a:t>Use also for distributions incorrectly coded on Form 1099-R</a:t>
            </a:r>
            <a:endParaRPr lang="en-US" altLang="en-US" dirty="0"/>
          </a:p>
        </p:txBody>
      </p:sp>
      <p:sp>
        <p:nvSpPr>
          <p:cNvPr id="2" name="Title 1"/>
          <p:cNvSpPr>
            <a:spLocks noGrp="1"/>
          </p:cNvSpPr>
          <p:nvPr>
            <p:ph type="title"/>
          </p:nvPr>
        </p:nvSpPr>
        <p:spPr/>
        <p:txBody>
          <a:bodyPr/>
          <a:lstStyle/>
          <a:p>
            <a:r>
              <a:rPr lang="en-US" smtClean="0"/>
              <a:t>Highlight Certain Exception Codes</a:t>
            </a:r>
            <a:endParaRPr lang="en-US" dirty="0"/>
          </a:p>
        </p:txBody>
      </p:sp>
      <p:sp>
        <p:nvSpPr>
          <p:cNvPr id="18" name="Rectangle 17"/>
          <p:cNvSpPr/>
          <p:nvPr/>
        </p:nvSpPr>
        <p:spPr>
          <a:xfrm>
            <a:off x="9829800" y="1147863"/>
            <a:ext cx="1905000" cy="400110"/>
          </a:xfrm>
          <a:prstGeom prst="rect">
            <a:avLst/>
          </a:prstGeom>
          <a:solidFill>
            <a:schemeClr val="accent1">
              <a:tint val="100000"/>
              <a:shade val="100000"/>
              <a:satMod val="130000"/>
            </a:schemeClr>
          </a:solidFill>
          <a:effectLst/>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US" sz="2000" b="1" dirty="0" smtClean="0"/>
              <a:t>Pub 4012 Tab H</a:t>
            </a:r>
            <a:endParaRPr lang="en-US"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0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20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120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120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120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11"/>
          <p:cNvSpPr>
            <a:spLocks noGrp="1"/>
          </p:cNvSpPr>
          <p:nvPr>
            <p:ph type="ftr" sz="quarter" idx="10"/>
          </p:nvPr>
        </p:nvSpPr>
        <p:spPr/>
        <p:txBody>
          <a:bodyPr/>
          <a:lstStyle/>
          <a:p>
            <a:r>
              <a:rPr lang="en-US" smtClean="0"/>
              <a:t>NTTC Training – TY2018</a:t>
            </a:r>
            <a:endParaRPr lang="en-US" dirty="0"/>
          </a:p>
        </p:txBody>
      </p:sp>
      <p:sp>
        <p:nvSpPr>
          <p:cNvPr id="59397" name="Slide Number Placeholder 12"/>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F4DE57D0-0632-48A8-85EC-9DE3FD7AE28F}" type="slidenum">
              <a:rPr lang="en-US" altLang="en-US" smtClean="0"/>
              <a:pPr/>
              <a:t>26</a:t>
            </a:fld>
            <a:endParaRPr lang="en-US" altLang="en-US" dirty="0"/>
          </a:p>
        </p:txBody>
      </p:sp>
      <p:sp>
        <p:nvSpPr>
          <p:cNvPr id="51203" name="Content Placeholder 2"/>
          <p:cNvSpPr>
            <a:spLocks noGrp="1"/>
          </p:cNvSpPr>
          <p:nvPr>
            <p:ph sz="quarter" idx="12"/>
          </p:nvPr>
        </p:nvSpPr>
        <p:spPr>
          <a:xfrm>
            <a:off x="1278833" y="1761432"/>
            <a:ext cx="9753600" cy="4334567"/>
          </a:xfrm>
        </p:spPr>
        <p:txBody>
          <a:bodyPr>
            <a:normAutofit/>
          </a:bodyPr>
          <a:lstStyle/>
          <a:p>
            <a:r>
              <a:rPr lang="en-US" altLang="en-US" dirty="0" smtClean="0"/>
              <a:t>08 The </a:t>
            </a:r>
            <a:r>
              <a:rPr lang="en-US" altLang="en-US" dirty="0"/>
              <a:t>amount of higher education </a:t>
            </a:r>
            <a:r>
              <a:rPr lang="en-US" altLang="en-US" dirty="0" smtClean="0"/>
              <a:t>expenses* includes</a:t>
            </a:r>
            <a:r>
              <a:rPr lang="en-US" altLang="en-US" dirty="0"/>
              <a:t>:</a:t>
            </a:r>
          </a:p>
          <a:p>
            <a:pPr lvl="1"/>
            <a:r>
              <a:rPr lang="en-US" altLang="en-US" dirty="0"/>
              <a:t>For self, spouse, foster child, adopted child or </a:t>
            </a:r>
            <a:r>
              <a:rPr lang="en-US" altLang="en-US" dirty="0" smtClean="0"/>
              <a:t>grandchild</a:t>
            </a:r>
            <a:endParaRPr lang="en-US" altLang="en-US" dirty="0"/>
          </a:p>
          <a:p>
            <a:pPr lvl="2"/>
            <a:r>
              <a:rPr lang="en-US" altLang="en-US" dirty="0"/>
              <a:t>Does not have to be a </a:t>
            </a:r>
            <a:r>
              <a:rPr lang="en-US" altLang="en-US" dirty="0" smtClean="0"/>
              <a:t>dependent</a:t>
            </a:r>
          </a:p>
          <a:p>
            <a:pPr lvl="1"/>
            <a:r>
              <a:rPr lang="en-US" altLang="en-US" dirty="0"/>
              <a:t>Tuition, fees, books, supplies and equipment required to enroll or attend</a:t>
            </a:r>
          </a:p>
          <a:p>
            <a:pPr lvl="1"/>
            <a:r>
              <a:rPr lang="en-US" altLang="en-US" dirty="0"/>
              <a:t>Special needs services expenses for special needs </a:t>
            </a:r>
            <a:r>
              <a:rPr lang="en-US" altLang="en-US" dirty="0" smtClean="0"/>
              <a:t>student</a:t>
            </a:r>
          </a:p>
          <a:p>
            <a:pPr marL="4234" indent="0">
              <a:buNone/>
            </a:pPr>
            <a:r>
              <a:rPr lang="en-US" altLang="en-US" sz="3100" dirty="0" smtClean="0"/>
              <a:t>*See </a:t>
            </a:r>
            <a:r>
              <a:rPr lang="en-US" altLang="en-US" sz="3100" dirty="0"/>
              <a:t>Pub 970 Chapter 9 for more </a:t>
            </a:r>
            <a:r>
              <a:rPr lang="en-US" altLang="en-US" sz="3100" dirty="0" smtClean="0"/>
              <a:t>detail</a:t>
            </a:r>
            <a:endParaRPr lang="en-US" altLang="en-US" sz="3100" dirty="0"/>
          </a:p>
        </p:txBody>
      </p:sp>
      <p:sp>
        <p:nvSpPr>
          <p:cNvPr id="2" name="Title 1"/>
          <p:cNvSpPr>
            <a:spLocks noGrp="1"/>
          </p:cNvSpPr>
          <p:nvPr>
            <p:ph type="title"/>
          </p:nvPr>
        </p:nvSpPr>
        <p:spPr/>
        <p:txBody>
          <a:bodyPr>
            <a:normAutofit/>
          </a:bodyPr>
          <a:lstStyle/>
          <a:p>
            <a:r>
              <a:rPr lang="en-US" dirty="0"/>
              <a:t>Highlight Certain Exception Codes</a:t>
            </a:r>
          </a:p>
        </p:txBody>
      </p:sp>
      <p:sp>
        <p:nvSpPr>
          <p:cNvPr id="6" name="Rectangle 5"/>
          <p:cNvSpPr/>
          <p:nvPr/>
        </p:nvSpPr>
        <p:spPr>
          <a:xfrm>
            <a:off x="10439400" y="1147863"/>
            <a:ext cx="1295400" cy="400110"/>
          </a:xfrm>
          <a:prstGeom prst="rect">
            <a:avLst/>
          </a:prstGeom>
          <a:solidFill>
            <a:schemeClr val="accent1">
              <a:tint val="100000"/>
              <a:shade val="100000"/>
              <a:satMod val="130000"/>
            </a:schemeClr>
          </a:solidFill>
          <a:effectLst/>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US" sz="2000" b="1" dirty="0" smtClean="0"/>
              <a:t>Pub 970</a:t>
            </a:r>
            <a:endParaRPr lang="en-US"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0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0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0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p:cNvSpPr>
            <a:spLocks noGrp="1"/>
          </p:cNvSpPr>
          <p:nvPr>
            <p:ph type="ftr" sz="quarter" idx="10"/>
          </p:nvPr>
        </p:nvSpPr>
        <p:spPr/>
        <p:txBody>
          <a:bodyPr/>
          <a:lstStyle/>
          <a:p>
            <a:r>
              <a:rPr lang="en-US" smtClean="0"/>
              <a:t>NTTC Training – TY2018</a:t>
            </a:r>
            <a:endParaRPr lang="en-US" dirty="0"/>
          </a:p>
        </p:txBody>
      </p:sp>
      <p:sp>
        <p:nvSpPr>
          <p:cNvPr id="61445" name="Slide Number Placeholder 8"/>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D4737C3A-9A3C-4716-B210-CE9079D8E6A8}" type="slidenum">
              <a:rPr lang="en-US" altLang="en-US" smtClean="0"/>
              <a:pPr/>
              <a:t>27</a:t>
            </a:fld>
            <a:endParaRPr lang="en-US" altLang="en-US" dirty="0"/>
          </a:p>
        </p:txBody>
      </p:sp>
      <p:sp>
        <p:nvSpPr>
          <p:cNvPr id="61443" name="Content Placeholder 2"/>
          <p:cNvSpPr>
            <a:spLocks noGrp="1"/>
          </p:cNvSpPr>
          <p:nvPr>
            <p:ph sz="quarter" idx="12"/>
          </p:nvPr>
        </p:nvSpPr>
        <p:spPr>
          <a:xfrm>
            <a:off x="1278833" y="1524000"/>
            <a:ext cx="9753600" cy="4639368"/>
          </a:xfrm>
        </p:spPr>
        <p:txBody>
          <a:bodyPr>
            <a:normAutofit fontScale="92500"/>
          </a:bodyPr>
          <a:lstStyle/>
          <a:p>
            <a:r>
              <a:rPr lang="en-US" altLang="en-US" dirty="0" smtClean="0"/>
              <a:t>08 Education </a:t>
            </a:r>
            <a:r>
              <a:rPr lang="en-US" altLang="en-US" dirty="0"/>
              <a:t>(cont</a:t>
            </a:r>
            <a:r>
              <a:rPr lang="en-US" altLang="en-US" dirty="0" smtClean="0"/>
              <a:t>.)</a:t>
            </a:r>
            <a:endParaRPr lang="en-US" altLang="en-US" dirty="0"/>
          </a:p>
          <a:p>
            <a:pPr lvl="1"/>
            <a:r>
              <a:rPr lang="en-US" altLang="en-US" dirty="0" smtClean="0"/>
              <a:t>Room </a:t>
            </a:r>
            <a:r>
              <a:rPr lang="en-US" altLang="en-US" dirty="0"/>
              <a:t>and </a:t>
            </a:r>
            <a:r>
              <a:rPr lang="en-US" altLang="en-US" dirty="0" smtClean="0"/>
              <a:t>board if </a:t>
            </a:r>
            <a:r>
              <a:rPr lang="en-US" altLang="en-US" dirty="0"/>
              <a:t>student is at least </a:t>
            </a:r>
            <a:r>
              <a:rPr lang="en-US" altLang="en-US" dirty="0" smtClean="0"/>
              <a:t>half-time</a:t>
            </a:r>
            <a:endParaRPr lang="en-US" altLang="en-US" dirty="0"/>
          </a:p>
          <a:p>
            <a:pPr lvl="2"/>
            <a:r>
              <a:rPr lang="en-US" altLang="en-US" dirty="0"/>
              <a:t>Can be at-home room and </a:t>
            </a:r>
            <a:r>
              <a:rPr lang="en-US" altLang="en-US" dirty="0" smtClean="0"/>
              <a:t>board</a:t>
            </a:r>
          </a:p>
          <a:p>
            <a:pPr lvl="2"/>
            <a:r>
              <a:rPr lang="en-US" altLang="en-US" dirty="0" smtClean="0"/>
              <a:t>Based </a:t>
            </a:r>
            <a:r>
              <a:rPr lang="en-US" altLang="en-US" dirty="0"/>
              <a:t>on allowance established by</a:t>
            </a:r>
            <a:r>
              <a:rPr lang="en-US" altLang="en-US" dirty="0" smtClean="0"/>
              <a:t> education institution</a:t>
            </a:r>
            <a:endParaRPr lang="en-US" altLang="en-US" dirty="0"/>
          </a:p>
          <a:p>
            <a:pPr lvl="1"/>
            <a:r>
              <a:rPr lang="en-US" altLang="en-US" dirty="0"/>
              <a:t>Reduced for nontaxable scholarships, </a:t>
            </a:r>
            <a:r>
              <a:rPr lang="en-US" altLang="en-US" dirty="0" smtClean="0"/>
              <a:t>grants </a:t>
            </a:r>
            <a:r>
              <a:rPr lang="en-US" altLang="en-US" dirty="0"/>
              <a:t>or ESA </a:t>
            </a:r>
            <a:r>
              <a:rPr lang="en-US" altLang="en-US" dirty="0" smtClean="0"/>
              <a:t>distributions (but not </a:t>
            </a:r>
            <a:r>
              <a:rPr lang="en-US" dirty="0"/>
              <a:t>Qualified Tuition Program</a:t>
            </a:r>
            <a:r>
              <a:rPr lang="en-US" altLang="en-US" dirty="0" smtClean="0"/>
              <a:t> distributions)</a:t>
            </a:r>
            <a:endParaRPr lang="en-US" altLang="en-US" dirty="0"/>
          </a:p>
          <a:p>
            <a:pPr lvl="1"/>
            <a:r>
              <a:rPr lang="en-US" altLang="en-US" dirty="0" smtClean="0"/>
              <a:t>No tracing of funds is required – exception can be used if education expenses were paid</a:t>
            </a:r>
          </a:p>
          <a:p>
            <a:pPr lvl="1"/>
            <a:r>
              <a:rPr lang="en-US" altLang="en-US" dirty="0" smtClean="0"/>
              <a:t>Expenses can be used for the exception</a:t>
            </a:r>
            <a:r>
              <a:rPr lang="en-US" altLang="en-US" b="1" dirty="0" smtClean="0"/>
              <a:t> and </a:t>
            </a:r>
            <a:r>
              <a:rPr lang="en-US" altLang="en-US" dirty="0" smtClean="0"/>
              <a:t>as an education benefit</a:t>
            </a:r>
            <a:endParaRPr lang="en-US" altLang="en-US" dirty="0"/>
          </a:p>
        </p:txBody>
      </p:sp>
      <p:sp>
        <p:nvSpPr>
          <p:cNvPr id="2" name="Title 1"/>
          <p:cNvSpPr>
            <a:spLocks noGrp="1"/>
          </p:cNvSpPr>
          <p:nvPr>
            <p:ph type="title"/>
          </p:nvPr>
        </p:nvSpPr>
        <p:spPr/>
        <p:txBody>
          <a:bodyPr>
            <a:normAutofit/>
          </a:bodyPr>
          <a:lstStyle/>
          <a:p>
            <a:r>
              <a:rPr lang="en-US" dirty="0"/>
              <a:t>Highlight Certain Exception Codes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4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4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TY2018</a:t>
            </a:r>
            <a:endParaRPr lang="en-US" dirty="0"/>
          </a:p>
        </p:txBody>
      </p:sp>
      <p:sp>
        <p:nvSpPr>
          <p:cNvPr id="63493" name="Slide Number Placeholder 5"/>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2DFCDE90-F419-4EE0-84D0-8C8EB28A83E2}" type="slidenum">
              <a:rPr lang="en-US" altLang="en-US" smtClean="0"/>
              <a:pPr/>
              <a:t>28</a:t>
            </a:fld>
            <a:endParaRPr lang="en-US" altLang="en-US" dirty="0"/>
          </a:p>
        </p:txBody>
      </p:sp>
      <p:sp>
        <p:nvSpPr>
          <p:cNvPr id="5" name="Content Placeholder 4"/>
          <p:cNvSpPr>
            <a:spLocks noGrp="1"/>
          </p:cNvSpPr>
          <p:nvPr>
            <p:ph sz="quarter" idx="12"/>
          </p:nvPr>
        </p:nvSpPr>
        <p:spPr/>
        <p:txBody>
          <a:bodyPr>
            <a:normAutofit fontScale="92500" lnSpcReduction="10000"/>
          </a:bodyPr>
          <a:lstStyle/>
          <a:p>
            <a:r>
              <a:rPr lang="en-US" dirty="0"/>
              <a:t>Joyce, age 50, has no medical </a:t>
            </a:r>
            <a:r>
              <a:rPr lang="en-US" dirty="0" smtClean="0"/>
              <a:t>insurance</a:t>
            </a:r>
          </a:p>
          <a:p>
            <a:r>
              <a:rPr lang="en-US" dirty="0" smtClean="0"/>
              <a:t>She </a:t>
            </a:r>
            <a:r>
              <a:rPr lang="en-US" dirty="0"/>
              <a:t>took a $10K distribution </a:t>
            </a:r>
            <a:r>
              <a:rPr lang="en-US" dirty="0" smtClean="0"/>
              <a:t>from </a:t>
            </a:r>
            <a:r>
              <a:rPr lang="en-US" dirty="0"/>
              <a:t>her traditional IRA in June 2017 when she broke her </a:t>
            </a:r>
            <a:r>
              <a:rPr lang="en-US" dirty="0" smtClean="0"/>
              <a:t>arm</a:t>
            </a:r>
          </a:p>
          <a:p>
            <a:r>
              <a:rPr lang="en-US" dirty="0" smtClean="0"/>
              <a:t>Her </a:t>
            </a:r>
            <a:r>
              <a:rPr lang="en-US" dirty="0"/>
              <a:t>total unreimbursed medical expenses for the year were $</a:t>
            </a:r>
            <a:r>
              <a:rPr lang="en-US" dirty="0" smtClean="0"/>
              <a:t>8K</a:t>
            </a:r>
          </a:p>
          <a:p>
            <a:r>
              <a:rPr lang="en-US" dirty="0" smtClean="0"/>
              <a:t>Her </a:t>
            </a:r>
            <a:r>
              <a:rPr lang="en-US" dirty="0"/>
              <a:t>AGI is $</a:t>
            </a:r>
            <a:r>
              <a:rPr lang="en-US" dirty="0" smtClean="0"/>
              <a:t>50K</a:t>
            </a:r>
            <a:endParaRPr lang="en-US" dirty="0"/>
          </a:p>
          <a:p>
            <a:pPr marL="0" indent="0">
              <a:buNone/>
            </a:pPr>
            <a:r>
              <a:rPr lang="en-US" dirty="0"/>
              <a:t>Q: What, if any, is the additional tax due on this distribution?</a:t>
            </a:r>
          </a:p>
        </p:txBody>
      </p:sp>
      <p:sp>
        <p:nvSpPr>
          <p:cNvPr id="4" name="Title 3"/>
          <p:cNvSpPr>
            <a:spLocks noGrp="1"/>
          </p:cNvSpPr>
          <p:nvPr>
            <p:ph type="title"/>
          </p:nvPr>
        </p:nvSpPr>
        <p:spPr/>
        <p:txBody>
          <a:bodyPr/>
          <a:lstStyle/>
          <a:p>
            <a:r>
              <a:rPr lang="en-US" dirty="0" smtClean="0"/>
              <a:t>Early Distribution Quiz</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NTTC Training – TY2018</a:t>
            </a:r>
            <a:endParaRPr lang="en-US" dirty="0"/>
          </a:p>
        </p:txBody>
      </p:sp>
      <p:sp>
        <p:nvSpPr>
          <p:cNvPr id="65602" name="Slide Number Placeholder 5"/>
          <p:cNvSpPr>
            <a:spLocks noGrp="1"/>
          </p:cNvSpPr>
          <p:nvPr>
            <p:ph type="sldNum" sz="quarter" idx="12"/>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C359592C-444B-4CA7-8AB2-C38BB624728E}" type="slidenum">
              <a:rPr lang="en-US" altLang="en-US" smtClean="0"/>
              <a:pPr/>
              <a:t>29</a:t>
            </a:fld>
            <a:endParaRPr lang="en-US" altLang="en-US" dirty="0"/>
          </a:p>
        </p:txBody>
      </p:sp>
      <p:sp>
        <p:nvSpPr>
          <p:cNvPr id="2" name="Title 1"/>
          <p:cNvSpPr>
            <a:spLocks noGrp="1"/>
          </p:cNvSpPr>
          <p:nvPr>
            <p:ph type="title"/>
          </p:nvPr>
        </p:nvSpPr>
        <p:spPr/>
        <p:txBody>
          <a:bodyPr>
            <a:normAutofit/>
          </a:bodyPr>
          <a:lstStyle/>
          <a:p>
            <a:r>
              <a:rPr lang="en-US" dirty="0" smtClean="0"/>
              <a:t>Early Distribution Quiz Answer: $575</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457089274"/>
              </p:ext>
            </p:extLst>
          </p:nvPr>
        </p:nvGraphicFramePr>
        <p:xfrm>
          <a:off x="1219201" y="1600201"/>
          <a:ext cx="9829800" cy="4057519"/>
        </p:xfrm>
        <a:graphic>
          <a:graphicData uri="http://schemas.openxmlformats.org/drawingml/2006/table">
            <a:tbl>
              <a:tblPr firstRow="1" bandRow="1">
                <a:tableStyleId>{5C22544A-7EE6-4342-B048-85BDC9FD1C3A}</a:tableStyleId>
              </a:tblPr>
              <a:tblGrid>
                <a:gridCol w="1228724">
                  <a:extLst>
                    <a:ext uri="{9D8B030D-6E8A-4147-A177-3AD203B41FA5}">
                      <a16:colId xmlns:a16="http://schemas.microsoft.com/office/drawing/2014/main" val="20000"/>
                    </a:ext>
                  </a:extLst>
                </a:gridCol>
                <a:gridCol w="8601076">
                  <a:extLst>
                    <a:ext uri="{9D8B030D-6E8A-4147-A177-3AD203B41FA5}">
                      <a16:colId xmlns:a16="http://schemas.microsoft.com/office/drawing/2014/main" val="20001"/>
                    </a:ext>
                  </a:extLst>
                </a:gridCol>
              </a:tblGrid>
              <a:tr h="498945">
                <a:tc>
                  <a:txBody>
                    <a:bodyPr/>
                    <a:lstStyle/>
                    <a:p>
                      <a:pPr algn="ctr"/>
                      <a:r>
                        <a:rPr lang="en-US" sz="2400" b="1" dirty="0"/>
                        <a:t>Line</a:t>
                      </a:r>
                    </a:p>
                  </a:txBody>
                  <a:tcPr marT="45722" marB="45722"/>
                </a:tc>
                <a:tc>
                  <a:txBody>
                    <a:bodyPr/>
                    <a:lstStyle/>
                    <a:p>
                      <a:r>
                        <a:rPr lang="en-US" dirty="0" smtClean="0"/>
                        <a:t>Form 5239 Part I </a:t>
                      </a:r>
                      <a:r>
                        <a:rPr lang="en-US" sz="2400" b="1" dirty="0" smtClean="0"/>
                        <a:t>Entry</a:t>
                      </a:r>
                      <a:endParaRPr lang="en-US" sz="2400" b="1" dirty="0"/>
                    </a:p>
                  </a:txBody>
                  <a:tcPr marT="45722" marB="45722"/>
                </a:tc>
                <a:extLst>
                  <a:ext uri="{0D108BD9-81ED-4DB2-BD59-A6C34878D82A}">
                    <a16:rowId xmlns:a16="http://schemas.microsoft.com/office/drawing/2014/main" val="10000"/>
                  </a:ext>
                </a:extLst>
              </a:tr>
              <a:tr h="640080">
                <a:tc>
                  <a:txBody>
                    <a:bodyPr/>
                    <a:lstStyle/>
                    <a:p>
                      <a:pPr algn="ctr"/>
                      <a:r>
                        <a:rPr lang="en-US" sz="2400" b="1" dirty="0"/>
                        <a:t>1</a:t>
                      </a:r>
                    </a:p>
                  </a:txBody>
                  <a:tcPr marT="45722" marB="45722" anchor="ctr"/>
                </a:tc>
                <a:tc>
                  <a:txBody>
                    <a:bodyPr/>
                    <a:lstStyle/>
                    <a:p>
                      <a:r>
                        <a:rPr lang="en-US" sz="2400" b="1" dirty="0"/>
                        <a:t>$10,000 [Early distribution included in income]</a:t>
                      </a:r>
                    </a:p>
                  </a:txBody>
                  <a:tcPr marT="45722" marB="45722" anchor="ctr"/>
                </a:tc>
                <a:extLst>
                  <a:ext uri="{0D108BD9-81ED-4DB2-BD59-A6C34878D82A}">
                    <a16:rowId xmlns:a16="http://schemas.microsoft.com/office/drawing/2014/main" val="10001"/>
                  </a:ext>
                </a:extLst>
              </a:tr>
              <a:tr h="1280160">
                <a:tc>
                  <a:txBody>
                    <a:bodyPr/>
                    <a:lstStyle/>
                    <a:p>
                      <a:pPr algn="ctr"/>
                      <a:r>
                        <a:rPr lang="en-US" sz="2400" b="1" dirty="0"/>
                        <a:t>2</a:t>
                      </a:r>
                    </a:p>
                  </a:txBody>
                  <a:tcPr marT="45722" marB="45722" anchor="ctr"/>
                </a:tc>
                <a:tc>
                  <a:txBody>
                    <a:bodyPr/>
                    <a:lstStyle/>
                    <a:p>
                      <a:r>
                        <a:rPr lang="en-US" sz="2400" b="1" dirty="0"/>
                        <a:t>Code 05 and </a:t>
                      </a:r>
                      <a:r>
                        <a:rPr lang="en-US" sz="2400" b="1" dirty="0" smtClean="0"/>
                        <a:t>$4,250 </a:t>
                      </a:r>
                      <a:r>
                        <a:rPr lang="en-US" sz="2400" b="1" dirty="0"/>
                        <a:t>[Amount of early distribution not subject to additional tax] which is the $8,000 of medical expenses less </a:t>
                      </a:r>
                      <a:r>
                        <a:rPr lang="en-US" sz="2400" b="1" dirty="0" smtClean="0"/>
                        <a:t>7.5% </a:t>
                      </a:r>
                      <a:r>
                        <a:rPr lang="en-US" sz="2400" b="1" dirty="0"/>
                        <a:t>of her $50K AGI or $8,000 minus </a:t>
                      </a:r>
                      <a:r>
                        <a:rPr lang="en-US" sz="2400" b="1" dirty="0" smtClean="0"/>
                        <a:t>$3,750 </a:t>
                      </a:r>
                      <a:r>
                        <a:rPr lang="en-US" sz="2400" b="1" dirty="0"/>
                        <a:t>= </a:t>
                      </a:r>
                      <a:r>
                        <a:rPr lang="en-US" sz="2400" b="1" dirty="0" smtClean="0"/>
                        <a:t>$4,250</a:t>
                      </a:r>
                      <a:endParaRPr lang="en-US" sz="2400" b="1" dirty="0"/>
                    </a:p>
                  </a:txBody>
                  <a:tcPr marT="45722" marB="45722" anchor="ctr"/>
                </a:tc>
                <a:extLst>
                  <a:ext uri="{0D108BD9-81ED-4DB2-BD59-A6C34878D82A}">
                    <a16:rowId xmlns:a16="http://schemas.microsoft.com/office/drawing/2014/main" val="10002"/>
                  </a:ext>
                </a:extLst>
              </a:tr>
              <a:tr h="904602">
                <a:tc>
                  <a:txBody>
                    <a:bodyPr/>
                    <a:lstStyle/>
                    <a:p>
                      <a:pPr algn="ctr"/>
                      <a:r>
                        <a:rPr lang="en-US" sz="2400" b="1" dirty="0"/>
                        <a:t>3</a:t>
                      </a:r>
                    </a:p>
                  </a:txBody>
                  <a:tcPr marT="45722" marB="45722" anchor="ctr"/>
                </a:tc>
                <a:tc>
                  <a:txBody>
                    <a:bodyPr/>
                    <a:lstStyle/>
                    <a:p>
                      <a:r>
                        <a:rPr lang="en-US" sz="2400" b="1" dirty="0" smtClean="0"/>
                        <a:t>$5,750 </a:t>
                      </a:r>
                      <a:r>
                        <a:rPr lang="en-US" sz="2400" b="1" dirty="0"/>
                        <a:t>[Amount subject to additional tax] which is $10,000 minus </a:t>
                      </a:r>
                      <a:r>
                        <a:rPr lang="en-US" sz="2400" b="1" dirty="0" smtClean="0"/>
                        <a:t>$4,250 </a:t>
                      </a:r>
                      <a:r>
                        <a:rPr lang="en-US" sz="2400" b="1" dirty="0"/>
                        <a:t>from Line 2</a:t>
                      </a:r>
                    </a:p>
                  </a:txBody>
                  <a:tcPr marT="45722" marB="45722" anchor="ctr"/>
                </a:tc>
                <a:extLst>
                  <a:ext uri="{0D108BD9-81ED-4DB2-BD59-A6C34878D82A}">
                    <a16:rowId xmlns:a16="http://schemas.microsoft.com/office/drawing/2014/main" val="10003"/>
                  </a:ext>
                </a:extLst>
              </a:tr>
              <a:tr h="733732">
                <a:tc>
                  <a:txBody>
                    <a:bodyPr/>
                    <a:lstStyle/>
                    <a:p>
                      <a:pPr algn="ctr"/>
                      <a:r>
                        <a:rPr lang="en-US" sz="2400" b="1" dirty="0"/>
                        <a:t>4</a:t>
                      </a:r>
                    </a:p>
                  </a:txBody>
                  <a:tcPr marT="45722" marB="45722" anchor="ctr"/>
                </a:tc>
                <a:tc>
                  <a:txBody>
                    <a:bodyPr/>
                    <a:lstStyle/>
                    <a:p>
                      <a:r>
                        <a:rPr lang="en-US" sz="2400" b="1" dirty="0" smtClean="0"/>
                        <a:t>$575 </a:t>
                      </a:r>
                      <a:r>
                        <a:rPr lang="en-US" sz="2400" b="1" dirty="0"/>
                        <a:t>[Additional tax = 10% of Line 3]</a:t>
                      </a:r>
                    </a:p>
                  </a:txBody>
                  <a:tcPr marT="45722" marB="45722" anchor="ct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dirty="0" smtClean="0"/>
              <a:t>NTTC Training – TY2018</a:t>
            </a:r>
            <a:endParaRPr lang="en-US" dirty="0"/>
          </a:p>
        </p:txBody>
      </p:sp>
      <p:sp>
        <p:nvSpPr>
          <p:cNvPr id="2" name="Slide Number Placeholder 1"/>
          <p:cNvSpPr>
            <a:spLocks noGrp="1"/>
          </p:cNvSpPr>
          <p:nvPr>
            <p:ph type="sldNum" sz="quarter" idx="11"/>
          </p:nvPr>
        </p:nvSpPr>
        <p:spPr/>
        <p:txBody>
          <a:bodyPr/>
          <a:lstStyle/>
          <a:p>
            <a:fld id="{FB584FCE-D2C4-F744-9920-A6DBBF0E0451}" type="slidenum">
              <a:rPr lang="en-US" smtClean="0"/>
              <a:pPr/>
              <a:t>3</a:t>
            </a:fld>
            <a:endParaRPr lang="en-US" dirty="0"/>
          </a:p>
        </p:txBody>
      </p:sp>
      <p:sp>
        <p:nvSpPr>
          <p:cNvPr id="3" name="Content Placeholder 2"/>
          <p:cNvSpPr>
            <a:spLocks noGrp="1"/>
          </p:cNvSpPr>
          <p:nvPr>
            <p:ph sz="quarter" idx="12"/>
          </p:nvPr>
        </p:nvSpPr>
        <p:spPr>
          <a:xfrm>
            <a:off x="1278833" y="1761433"/>
            <a:ext cx="9753600" cy="3801168"/>
          </a:xfrm>
        </p:spPr>
        <p:txBody>
          <a:bodyPr>
            <a:normAutofit fontScale="85000" lnSpcReduction="10000"/>
          </a:bodyPr>
          <a:lstStyle/>
          <a:p>
            <a:pPr>
              <a:lnSpc>
                <a:spcPct val="110000"/>
              </a:lnSpc>
            </a:pPr>
            <a:r>
              <a:rPr lang="en-US" dirty="0" smtClean="0"/>
              <a:t>Taxpayer (child) either:</a:t>
            </a:r>
          </a:p>
          <a:p>
            <a:pPr lvl="1">
              <a:lnSpc>
                <a:spcPct val="110000"/>
              </a:lnSpc>
            </a:pPr>
            <a:r>
              <a:rPr lang="en-US" dirty="0" smtClean="0"/>
              <a:t>Under age 18 December 31, 2018  </a:t>
            </a:r>
            <a:r>
              <a:rPr lang="en-US" dirty="0" smtClean="0">
                <a:solidFill>
                  <a:srgbClr val="0000FF"/>
                </a:solidFill>
              </a:rPr>
              <a:t>-OR-</a:t>
            </a:r>
          </a:p>
          <a:p>
            <a:pPr lvl="1">
              <a:lnSpc>
                <a:spcPct val="110000"/>
              </a:lnSpc>
            </a:pPr>
            <a:r>
              <a:rPr lang="en-US" dirty="0" smtClean="0"/>
              <a:t>Age 18 with earned income not more than half their support* </a:t>
            </a:r>
            <a:r>
              <a:rPr lang="en-US" dirty="0" smtClean="0">
                <a:solidFill>
                  <a:srgbClr val="0000FF"/>
                </a:solidFill>
              </a:rPr>
              <a:t>-OR-</a:t>
            </a:r>
          </a:p>
          <a:p>
            <a:pPr lvl="1">
              <a:lnSpc>
                <a:spcPct val="110000"/>
              </a:lnSpc>
            </a:pPr>
            <a:r>
              <a:rPr lang="en-US" dirty="0" smtClean="0"/>
              <a:t>Full-time student 19 to under 24 with earned income not more than half their support*</a:t>
            </a:r>
          </a:p>
          <a:p>
            <a:pPr>
              <a:lnSpc>
                <a:spcPct val="110000"/>
              </a:lnSpc>
            </a:pPr>
            <a:r>
              <a:rPr lang="en-US" dirty="0" smtClean="0"/>
              <a:t>Taxpayer has at least one living parent </a:t>
            </a:r>
          </a:p>
          <a:p>
            <a:pPr>
              <a:lnSpc>
                <a:spcPct val="110000"/>
              </a:lnSpc>
            </a:pPr>
            <a:r>
              <a:rPr lang="en-US" dirty="0" smtClean="0"/>
              <a:t>Taxpayer does not file a joint return</a:t>
            </a:r>
          </a:p>
        </p:txBody>
      </p:sp>
      <p:sp>
        <p:nvSpPr>
          <p:cNvPr id="4" name="Title 3"/>
          <p:cNvSpPr>
            <a:spLocks noGrp="1"/>
          </p:cNvSpPr>
          <p:nvPr>
            <p:ph type="title"/>
          </p:nvPr>
        </p:nvSpPr>
        <p:spPr/>
        <p:txBody>
          <a:bodyPr>
            <a:normAutofit fontScale="90000"/>
          </a:bodyPr>
          <a:lstStyle/>
          <a:p>
            <a:r>
              <a:rPr lang="en-US" smtClean="0"/>
              <a:t>Kiddie Tax Filing Requirements – Must Meet ALL</a:t>
            </a:r>
            <a:endParaRPr lang="en-US" dirty="0"/>
          </a:p>
        </p:txBody>
      </p:sp>
      <p:sp>
        <p:nvSpPr>
          <p:cNvPr id="10" name="Rectangle 9"/>
          <p:cNvSpPr/>
          <p:nvPr/>
        </p:nvSpPr>
        <p:spPr>
          <a:xfrm>
            <a:off x="457200" y="5394269"/>
            <a:ext cx="11201400" cy="701731"/>
          </a:xfrm>
          <a:prstGeom prst="rect">
            <a:avLst/>
          </a:prstGeom>
        </p:spPr>
        <p:txBody>
          <a:bodyPr wrap="square">
            <a:spAutoFit/>
          </a:bodyPr>
          <a:lstStyle/>
          <a:p>
            <a:pPr>
              <a:lnSpc>
                <a:spcPct val="110000"/>
              </a:lnSpc>
            </a:pPr>
            <a:r>
              <a:rPr lang="en-US" dirty="0" smtClean="0"/>
              <a:t>*Not </a:t>
            </a:r>
            <a:r>
              <a:rPr lang="en-US" dirty="0"/>
              <a:t>required that the earned income be used for his/her support – just that the student earns that amount or </a:t>
            </a:r>
            <a:r>
              <a:rPr lang="en-US" dirty="0" smtClean="0"/>
              <a:t>more</a:t>
            </a:r>
          </a:p>
          <a:p>
            <a:pPr marL="285750" indent="-285750">
              <a:lnSpc>
                <a:spcPct val="110000"/>
              </a:lnSpc>
              <a:buFont typeface="Wingdings" panose="05000000000000000000" pitchFamily="2" charset="2"/>
              <a:buChar char="Ø"/>
            </a:pPr>
            <a:r>
              <a:rPr lang="en-US" dirty="0" smtClean="0"/>
              <a:t>Find Worksheet for Determining Support in Pub 4012 Tab C</a:t>
            </a:r>
            <a:endParaRPr lang="en-US" dirty="0"/>
          </a:p>
        </p:txBody>
      </p:sp>
    </p:spTree>
    <p:extLst>
      <p:ext uri="{BB962C8B-B14F-4D97-AF65-F5344CB8AC3E}">
        <p14:creationId xmlns:p14="http://schemas.microsoft.com/office/powerpoint/2010/main" val="13604920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NTTC Training – TY2018</a:t>
            </a:r>
            <a:endParaRPr lang="en-US" dirty="0"/>
          </a:p>
        </p:txBody>
      </p:sp>
      <p:sp>
        <p:nvSpPr>
          <p:cNvPr id="3" name="Slide Number Placeholder 2"/>
          <p:cNvSpPr>
            <a:spLocks noGrp="1"/>
          </p:cNvSpPr>
          <p:nvPr>
            <p:ph type="sldNum" sz="quarter" idx="11"/>
          </p:nvPr>
        </p:nvSpPr>
        <p:spPr/>
        <p:txBody>
          <a:bodyPr/>
          <a:lstStyle/>
          <a:p>
            <a:fld id="{17E0A672-F15B-4C60-B366-13AD04918B41}" type="slidenum">
              <a:rPr lang="en-US" altLang="en-US" smtClean="0"/>
              <a:pPr/>
              <a:t>30</a:t>
            </a:fld>
            <a:endParaRPr lang="en-US" altLang="en-US"/>
          </a:p>
        </p:txBody>
      </p:sp>
      <p:sp>
        <p:nvSpPr>
          <p:cNvPr id="4" name="Content Placeholder 3"/>
          <p:cNvSpPr>
            <a:spLocks noGrp="1"/>
          </p:cNvSpPr>
          <p:nvPr>
            <p:ph sz="quarter" idx="12"/>
          </p:nvPr>
        </p:nvSpPr>
        <p:spPr>
          <a:xfrm>
            <a:off x="1278833" y="1761432"/>
            <a:ext cx="9753600" cy="4258367"/>
          </a:xfrm>
        </p:spPr>
        <p:txBody>
          <a:bodyPr>
            <a:normAutofit/>
          </a:bodyPr>
          <a:lstStyle/>
          <a:p>
            <a:r>
              <a:rPr lang="en-US" dirty="0" smtClean="0"/>
              <a:t>Required Minimum Distribution (RMD) not taken after age 70½</a:t>
            </a:r>
          </a:p>
          <a:p>
            <a:pPr lvl="1"/>
            <a:r>
              <a:rPr lang="en-US" dirty="0" smtClean="0"/>
              <a:t>IRA trustee normally calculates RMD but always taxpayer’s responsibility</a:t>
            </a:r>
          </a:p>
          <a:p>
            <a:pPr lvl="1"/>
            <a:r>
              <a:rPr lang="en-US" dirty="0" smtClean="0"/>
              <a:t>RMD applies to total traditional IRAs – not Roth IRAs</a:t>
            </a:r>
          </a:p>
          <a:p>
            <a:pPr lvl="2"/>
            <a:r>
              <a:rPr lang="en-US" dirty="0" smtClean="0"/>
              <a:t>Inherited IRAs have different rules – Pub 590-B</a:t>
            </a:r>
          </a:p>
          <a:p>
            <a:pPr lvl="1"/>
            <a:r>
              <a:rPr lang="en-US" dirty="0" smtClean="0"/>
              <a:t>Can request a waiver of the </a:t>
            </a:r>
            <a:r>
              <a:rPr lang="en-US" b="1" dirty="0" smtClean="0"/>
              <a:t>50%</a:t>
            </a:r>
            <a:r>
              <a:rPr lang="en-US" dirty="0" smtClean="0"/>
              <a:t> </a:t>
            </a:r>
            <a:r>
              <a:rPr lang="en-US" dirty="0"/>
              <a:t>additional </a:t>
            </a:r>
            <a:r>
              <a:rPr lang="en-US" dirty="0" smtClean="0"/>
              <a:t>tax – in scope for Tax-Aide – but not for VITA</a:t>
            </a:r>
          </a:p>
        </p:txBody>
      </p:sp>
      <p:sp>
        <p:nvSpPr>
          <p:cNvPr id="5" name="Title 4"/>
          <p:cNvSpPr>
            <a:spLocks noGrp="1"/>
          </p:cNvSpPr>
          <p:nvPr>
            <p:ph type="title"/>
          </p:nvPr>
        </p:nvSpPr>
        <p:spPr/>
        <p:txBody>
          <a:bodyPr/>
          <a:lstStyle/>
          <a:p>
            <a:r>
              <a:rPr lang="en-US" dirty="0" smtClean="0"/>
              <a:t>Missed RMD from Traditional IRA</a:t>
            </a:r>
            <a:endParaRPr lang="en-US" dirty="0"/>
          </a:p>
        </p:txBody>
      </p:sp>
    </p:spTree>
    <p:extLst>
      <p:ext uri="{BB962C8B-B14F-4D97-AF65-F5344CB8AC3E}">
        <p14:creationId xmlns:p14="http://schemas.microsoft.com/office/powerpoint/2010/main" val="35587516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smtClean="0"/>
              <a:t>NTTC Training – TY2018</a:t>
            </a:r>
            <a:endParaRPr lang="en-US" dirty="0"/>
          </a:p>
        </p:txBody>
      </p:sp>
      <p:sp>
        <p:nvSpPr>
          <p:cNvPr id="68613" name="Slide Number Placeholder 6"/>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8CA3BA20-3E4C-4539-B2C2-47A5135F1A5F}" type="slidenum">
              <a:rPr lang="en-US" altLang="en-US" smtClean="0"/>
              <a:pPr/>
              <a:t>31</a:t>
            </a:fld>
            <a:endParaRPr lang="en-US" altLang="en-US" dirty="0"/>
          </a:p>
        </p:txBody>
      </p:sp>
      <p:sp>
        <p:nvSpPr>
          <p:cNvPr id="68611" name="Content Placeholder 2"/>
          <p:cNvSpPr>
            <a:spLocks noGrp="1"/>
          </p:cNvSpPr>
          <p:nvPr>
            <p:ph sz="quarter" idx="12"/>
          </p:nvPr>
        </p:nvSpPr>
        <p:spPr/>
        <p:txBody>
          <a:bodyPr>
            <a:normAutofit/>
          </a:bodyPr>
          <a:lstStyle/>
          <a:p>
            <a:r>
              <a:rPr lang="en-US" dirty="0"/>
              <a:t>Find </a:t>
            </a:r>
            <a:r>
              <a:rPr lang="en-US" i="1" dirty="0"/>
              <a:t>Failure to take required minimum distribution </a:t>
            </a:r>
            <a:r>
              <a:rPr lang="en-US" dirty="0"/>
              <a:t>in NTTC-modified Pub 4012 Tab H</a:t>
            </a:r>
          </a:p>
          <a:p>
            <a:r>
              <a:rPr lang="en-US" altLang="en-US" dirty="0" smtClean="0"/>
              <a:t>Taxpayer must remedy the distribution shortfall by taking an additional distribution</a:t>
            </a:r>
          </a:p>
          <a:p>
            <a:pPr lvl="1"/>
            <a:r>
              <a:rPr lang="en-US" altLang="en-US" dirty="0" smtClean="0"/>
              <a:t>Will result in more than one year’s distribution in the year of remedy</a:t>
            </a:r>
          </a:p>
          <a:p>
            <a:r>
              <a:rPr lang="en-US" altLang="en-US" dirty="0" smtClean="0"/>
              <a:t>Then request waiver</a:t>
            </a:r>
            <a:endParaRPr lang="en-US" altLang="en-US" dirty="0"/>
          </a:p>
        </p:txBody>
      </p:sp>
      <p:sp>
        <p:nvSpPr>
          <p:cNvPr id="2" name="Title 1"/>
          <p:cNvSpPr>
            <a:spLocks noGrp="1"/>
          </p:cNvSpPr>
          <p:nvPr>
            <p:ph type="title"/>
          </p:nvPr>
        </p:nvSpPr>
        <p:spPr/>
        <p:txBody>
          <a:bodyPr/>
          <a:lstStyle/>
          <a:p>
            <a:r>
              <a:rPr lang="en-US" smtClean="0"/>
              <a:t>Missed RMD</a:t>
            </a:r>
            <a:endParaRPr lang="en-US" dirty="0"/>
          </a:p>
        </p:txBody>
      </p:sp>
      <p:sp>
        <p:nvSpPr>
          <p:cNvPr id="6" name="Rectangle 5"/>
          <p:cNvSpPr/>
          <p:nvPr/>
        </p:nvSpPr>
        <p:spPr>
          <a:xfrm>
            <a:off x="8229600" y="1295400"/>
            <a:ext cx="3581400" cy="400110"/>
          </a:xfrm>
          <a:prstGeom prst="rect">
            <a:avLst/>
          </a:prstGeom>
          <a:solidFill>
            <a:schemeClr val="accent1">
              <a:tint val="100000"/>
              <a:shade val="100000"/>
              <a:satMod val="130000"/>
            </a:schemeClr>
          </a:solidFill>
          <a:effectLst/>
        </p:spPr>
        <p:style>
          <a:lnRef idx="1">
            <a:schemeClr val="accent1"/>
          </a:lnRef>
          <a:fillRef idx="3">
            <a:schemeClr val="accent1"/>
          </a:fillRef>
          <a:effectRef idx="2">
            <a:schemeClr val="accent1"/>
          </a:effectRef>
          <a:fontRef idx="minor">
            <a:schemeClr val="lt1"/>
          </a:fontRef>
        </p:style>
        <p:txBody>
          <a:bodyPr wrap="square" rtlCol="0" anchor="ctr">
            <a:spAutoFit/>
          </a:bodyPr>
          <a:lstStyle/>
          <a:p>
            <a:pPr algn="ctr"/>
            <a:r>
              <a:rPr lang="en-US" sz="2000" b="1" dirty="0" smtClean="0"/>
              <a:t>NTTC-modified Pub 4012 Tab H</a:t>
            </a:r>
            <a:endParaRPr lang="en-US" sz="2000" b="1" dirty="0"/>
          </a:p>
        </p:txBody>
      </p:sp>
    </p:spTree>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TY2018</a:t>
            </a:r>
            <a:endParaRPr lang="en-US" dirty="0"/>
          </a:p>
        </p:txBody>
      </p:sp>
      <p:sp>
        <p:nvSpPr>
          <p:cNvPr id="71685" name="Slide Number Placeholder 5"/>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24EC86B4-FE63-4C86-9148-0DCF5AA1B671}" type="slidenum">
              <a:rPr lang="en-US" altLang="en-US" smtClean="0"/>
              <a:pPr/>
              <a:t>32</a:t>
            </a:fld>
            <a:endParaRPr lang="en-US" altLang="en-US" dirty="0"/>
          </a:p>
        </p:txBody>
      </p:sp>
      <p:sp>
        <p:nvSpPr>
          <p:cNvPr id="71683" name="Content Placeholder 12"/>
          <p:cNvSpPr>
            <a:spLocks noGrp="1"/>
          </p:cNvSpPr>
          <p:nvPr>
            <p:ph sz="quarter" idx="12"/>
          </p:nvPr>
        </p:nvSpPr>
        <p:spPr/>
        <p:txBody>
          <a:bodyPr>
            <a:normAutofit/>
          </a:bodyPr>
          <a:lstStyle/>
          <a:p>
            <a:r>
              <a:rPr lang="en-US" altLang="en-US" dirty="0"/>
              <a:t>Possible explanations (examples):</a:t>
            </a:r>
            <a:endParaRPr lang="en-US" altLang="en-US" dirty="0" smtClean="0"/>
          </a:p>
          <a:p>
            <a:pPr lvl="1"/>
            <a:r>
              <a:rPr lang="en-US" altLang="en-US" dirty="0" smtClean="0"/>
              <a:t>Clerical or math error</a:t>
            </a:r>
          </a:p>
          <a:p>
            <a:pPr lvl="1"/>
            <a:r>
              <a:rPr lang="en-US" altLang="en-US" dirty="0"/>
              <a:t>Relied on Trustee who failed to make the RMD</a:t>
            </a:r>
          </a:p>
          <a:p>
            <a:pPr lvl="1"/>
            <a:r>
              <a:rPr lang="en-US" altLang="en-US" dirty="0"/>
              <a:t>Taxpayer impaired by health</a:t>
            </a:r>
          </a:p>
          <a:p>
            <a:pPr lvl="1"/>
            <a:r>
              <a:rPr lang="en-US" altLang="en-US" dirty="0"/>
              <a:t>Beneficiary not notified by </a:t>
            </a:r>
            <a:r>
              <a:rPr lang="en-US" altLang="en-US" dirty="0" smtClean="0"/>
              <a:t>trustee </a:t>
            </a:r>
            <a:r>
              <a:rPr lang="en-US" altLang="en-US" dirty="0"/>
              <a:t>that RMD</a:t>
            </a:r>
            <a:r>
              <a:rPr lang="en-US" altLang="en-US" dirty="0" smtClean="0"/>
              <a:t> not taken</a:t>
            </a:r>
            <a:endParaRPr lang="en-US" altLang="en-US" dirty="0"/>
          </a:p>
          <a:p>
            <a:r>
              <a:rPr lang="en-US" altLang="en-US" dirty="0"/>
              <a:t>IRS accepts most reasonable explanations</a:t>
            </a:r>
          </a:p>
        </p:txBody>
      </p:sp>
      <p:sp>
        <p:nvSpPr>
          <p:cNvPr id="2" name="Title 1"/>
          <p:cNvSpPr>
            <a:spLocks noGrp="1"/>
          </p:cNvSpPr>
          <p:nvPr>
            <p:ph type="title"/>
          </p:nvPr>
        </p:nvSpPr>
        <p:spPr/>
        <p:txBody>
          <a:bodyPr/>
          <a:lstStyle/>
          <a:p>
            <a:r>
              <a:rPr lang="en-US" altLang="en-US" dirty="0" smtClean="0"/>
              <a:t>Missed RMD</a:t>
            </a:r>
            <a:endParaRPr lang="en-US" altLang="en-US" dirty="0"/>
          </a:p>
        </p:txBody>
      </p:sp>
    </p:spTree>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smtClean="0"/>
              <a:t>NTTC Training – TY2018</a:t>
            </a:r>
            <a:endParaRPr lang="en-US" dirty="0"/>
          </a:p>
        </p:txBody>
      </p:sp>
      <p:sp>
        <p:nvSpPr>
          <p:cNvPr id="67589" name="Slide Number Placeholder 6"/>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DBF310D1-CC11-4E0C-8586-499CA54B5C6D}" type="slidenum">
              <a:rPr lang="en-US" altLang="en-US" smtClean="0"/>
              <a:pPr/>
              <a:t>33</a:t>
            </a:fld>
            <a:endParaRPr lang="en-US" altLang="en-US" dirty="0"/>
          </a:p>
        </p:txBody>
      </p:sp>
      <p:sp>
        <p:nvSpPr>
          <p:cNvPr id="67587" name="Content Placeholder 2"/>
          <p:cNvSpPr>
            <a:spLocks noGrp="1"/>
          </p:cNvSpPr>
          <p:nvPr>
            <p:ph sz="quarter" idx="12"/>
          </p:nvPr>
        </p:nvSpPr>
        <p:spPr/>
        <p:txBody>
          <a:bodyPr>
            <a:normAutofit/>
          </a:bodyPr>
          <a:lstStyle/>
          <a:p>
            <a:r>
              <a:rPr lang="en-US" altLang="en-US" dirty="0" smtClean="0"/>
              <a:t>Counselor </a:t>
            </a:r>
            <a:r>
              <a:rPr lang="en-US" altLang="en-US" b="1" dirty="0" smtClean="0"/>
              <a:t>not</a:t>
            </a:r>
            <a:r>
              <a:rPr lang="en-US" altLang="en-US" dirty="0" smtClean="0"/>
              <a:t> </a:t>
            </a:r>
            <a:r>
              <a:rPr lang="en-US" altLang="en-US" dirty="0"/>
              <a:t>expected to </a:t>
            </a:r>
            <a:r>
              <a:rPr lang="en-US" altLang="en-US" dirty="0" smtClean="0"/>
              <a:t>verify </a:t>
            </a:r>
            <a:r>
              <a:rPr lang="en-US" altLang="en-US" dirty="0"/>
              <a:t>that required distributions were </a:t>
            </a:r>
            <a:r>
              <a:rPr lang="en-US" altLang="en-US" dirty="0" smtClean="0"/>
              <a:t>taken</a:t>
            </a:r>
          </a:p>
          <a:p>
            <a:pPr lvl="1"/>
            <a:r>
              <a:rPr lang="en-US" altLang="en-US" dirty="0" smtClean="0"/>
              <a:t>Ask taxpayers if they have an IRA</a:t>
            </a:r>
          </a:p>
          <a:p>
            <a:pPr lvl="1"/>
            <a:r>
              <a:rPr lang="en-US" altLang="en-US" dirty="0" smtClean="0"/>
              <a:t>Ask taxpayers if they withdrew RMD</a:t>
            </a:r>
          </a:p>
          <a:p>
            <a:pPr lvl="1"/>
            <a:r>
              <a:rPr lang="en-US" altLang="en-US" dirty="0" smtClean="0"/>
              <a:t>Remind taxpayers approaching age 70 of RMD requirement and to check with trustee</a:t>
            </a:r>
            <a:endParaRPr lang="en-US" altLang="en-US" dirty="0"/>
          </a:p>
        </p:txBody>
      </p:sp>
      <p:sp>
        <p:nvSpPr>
          <p:cNvPr id="2" name="Title 1"/>
          <p:cNvSpPr>
            <a:spLocks noGrp="1"/>
          </p:cNvSpPr>
          <p:nvPr>
            <p:ph type="title"/>
          </p:nvPr>
        </p:nvSpPr>
        <p:spPr/>
        <p:txBody>
          <a:bodyPr>
            <a:normAutofit/>
          </a:bodyPr>
          <a:lstStyle/>
          <a:p>
            <a:r>
              <a:rPr lang="en-US" dirty="0" smtClean="0"/>
              <a:t>Missed RMD</a:t>
            </a:r>
            <a:endParaRPr lang="en-US" dirty="0"/>
          </a:p>
        </p:txBody>
      </p:sp>
    </p:spTree>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smtClean="0"/>
              <a:t>NTTC Training – TY2018</a:t>
            </a:r>
            <a:endParaRPr lang="en-US" dirty="0"/>
          </a:p>
        </p:txBody>
      </p:sp>
      <p:sp>
        <p:nvSpPr>
          <p:cNvPr id="47109" name="Slide Number Placeholder 5"/>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4CBAD3BB-415C-4A2B-B1D2-A549EE2A98DB}" type="slidenum">
              <a:rPr lang="en-US" altLang="en-US" smtClean="0"/>
              <a:pPr/>
              <a:t>34</a:t>
            </a:fld>
            <a:endParaRPr lang="en-US" altLang="en-US" dirty="0"/>
          </a:p>
        </p:txBody>
      </p:sp>
      <p:sp>
        <p:nvSpPr>
          <p:cNvPr id="47107" name="Content Placeholder 2"/>
          <p:cNvSpPr>
            <a:spLocks noGrp="1"/>
          </p:cNvSpPr>
          <p:nvPr>
            <p:ph sz="quarter" idx="12"/>
          </p:nvPr>
        </p:nvSpPr>
        <p:spPr/>
        <p:txBody>
          <a:bodyPr>
            <a:normAutofit/>
          </a:bodyPr>
          <a:lstStyle/>
          <a:p>
            <a:r>
              <a:rPr lang="en-US" altLang="en-US" dirty="0" smtClean="0"/>
              <a:t>Other </a:t>
            </a:r>
            <a:r>
              <a:rPr lang="en-US" altLang="en-US" dirty="0"/>
              <a:t>parts of Form 5329</a:t>
            </a:r>
            <a:r>
              <a:rPr lang="en-US" altLang="en-US" dirty="0" smtClean="0"/>
              <a:t> out </a:t>
            </a:r>
            <a:r>
              <a:rPr lang="en-US" altLang="en-US" dirty="0"/>
              <a:t>of scope:</a:t>
            </a:r>
          </a:p>
          <a:p>
            <a:pPr lvl="1"/>
            <a:r>
              <a:rPr lang="en-US" altLang="en-US" dirty="0"/>
              <a:t>Part II: 10% tax on education and ABLE accounts</a:t>
            </a:r>
          </a:p>
          <a:p>
            <a:pPr lvl="1"/>
            <a:r>
              <a:rPr lang="en-US" altLang="en-US" dirty="0"/>
              <a:t>Parts III – VIII: 6% tax on excess contributions to various qualified accounts not removed by due date of return</a:t>
            </a:r>
          </a:p>
        </p:txBody>
      </p:sp>
      <p:sp>
        <p:nvSpPr>
          <p:cNvPr id="2" name="Title 1"/>
          <p:cNvSpPr>
            <a:spLocks noGrp="1"/>
          </p:cNvSpPr>
          <p:nvPr>
            <p:ph type="title"/>
          </p:nvPr>
        </p:nvSpPr>
        <p:spPr/>
        <p:txBody>
          <a:bodyPr>
            <a:normAutofit/>
          </a:bodyPr>
          <a:lstStyle/>
          <a:p>
            <a:r>
              <a:rPr lang="en-US" altLang="en-US" dirty="0"/>
              <a:t>Additional Tax on IRAs, etc</a:t>
            </a:r>
            <a:r>
              <a:rPr lang="en-US" altLang="en-US" dirty="0" smtClean="0"/>
              <a:t>.</a:t>
            </a: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1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TY2018</a:t>
            </a:r>
            <a:endParaRPr lang="en-US" dirty="0"/>
          </a:p>
        </p:txBody>
      </p:sp>
      <p:sp>
        <p:nvSpPr>
          <p:cNvPr id="74762" name="Slide Number Placeholder 4"/>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C1157FDF-C67C-4B3C-99B8-D71FC73D3ADB}" type="slidenum">
              <a:rPr lang="en-US" altLang="en-US" smtClean="0"/>
              <a:pPr/>
              <a:t>35</a:t>
            </a:fld>
            <a:endParaRPr lang="en-US" altLang="en-US" dirty="0"/>
          </a:p>
        </p:txBody>
      </p:sp>
      <p:sp>
        <p:nvSpPr>
          <p:cNvPr id="2" name="Title 1"/>
          <p:cNvSpPr>
            <a:spLocks noGrp="1"/>
          </p:cNvSpPr>
          <p:nvPr>
            <p:ph type="title"/>
          </p:nvPr>
        </p:nvSpPr>
        <p:spPr/>
        <p:txBody>
          <a:bodyPr>
            <a:normAutofit/>
          </a:bodyPr>
          <a:lstStyle/>
          <a:p>
            <a:r>
              <a:rPr lang="en-US" altLang="en-US" dirty="0"/>
              <a:t>First Time </a:t>
            </a:r>
            <a:r>
              <a:rPr lang="en-US" altLang="en-US" dirty="0" smtClean="0"/>
              <a:t>Homebuyers Credit </a:t>
            </a:r>
            <a:r>
              <a:rPr lang="en-US" altLang="en-US" dirty="0"/>
              <a:t>Payback</a:t>
            </a:r>
            <a:endParaRPr lang="en-US" dirty="0"/>
          </a:p>
        </p:txBody>
      </p:sp>
      <p:sp>
        <p:nvSpPr>
          <p:cNvPr id="74755" name="Text Placeholder 5"/>
          <p:cNvSpPr>
            <a:spLocks noGrp="1"/>
          </p:cNvSpPr>
          <p:nvPr>
            <p:ph type="body" sz="quarter" idx="13"/>
          </p:nvPr>
        </p:nvSpPr>
        <p:spPr>
          <a:xfrm>
            <a:off x="1272673" y="3428737"/>
            <a:ext cx="10058400" cy="2565419"/>
          </a:xfrm>
        </p:spPr>
        <p:txBody>
          <a:bodyPr>
            <a:normAutofit/>
          </a:bodyPr>
          <a:lstStyle/>
          <a:p>
            <a:r>
              <a:rPr lang="en-US" altLang="en-US" dirty="0" smtClean="0"/>
              <a:t>Did taxpayer receive </a:t>
            </a:r>
            <a:r>
              <a:rPr lang="en-US" dirty="0" smtClean="0"/>
              <a:t>First Time Homebuyers Credit</a:t>
            </a:r>
            <a:r>
              <a:rPr lang="en-US" altLang="en-US" dirty="0" smtClean="0"/>
              <a:t> (FTHC) in 2008?</a:t>
            </a:r>
          </a:p>
          <a:p>
            <a:pPr lvl="1"/>
            <a:r>
              <a:rPr lang="en-US" altLang="en-US" dirty="0" smtClean="0"/>
              <a:t>Review 2017 return for repayment</a:t>
            </a:r>
            <a:endParaRPr lang="en-US" altLang="en-US" dirty="0"/>
          </a:p>
        </p:txBody>
      </p:sp>
      <p:grpSp>
        <p:nvGrpSpPr>
          <p:cNvPr id="11" name="Group 10"/>
          <p:cNvGrpSpPr/>
          <p:nvPr/>
        </p:nvGrpSpPr>
        <p:grpSpPr>
          <a:xfrm>
            <a:off x="1546089" y="1905000"/>
            <a:ext cx="8636003" cy="1072069"/>
            <a:chOff x="1546089" y="2128331"/>
            <a:chExt cx="8636003" cy="1072069"/>
          </a:xfrm>
        </p:grpSpPr>
        <p:grpSp>
          <p:nvGrpSpPr>
            <p:cNvPr id="4" name="Group 3"/>
            <p:cNvGrpSpPr/>
            <p:nvPr/>
          </p:nvGrpSpPr>
          <p:grpSpPr>
            <a:xfrm>
              <a:off x="1546089" y="2128331"/>
              <a:ext cx="8636003" cy="1050922"/>
              <a:chOff x="2041525" y="2702598"/>
              <a:chExt cx="8636003" cy="1050922"/>
            </a:xfrm>
          </p:grpSpPr>
          <p:pic>
            <p:nvPicPr>
              <p:cNvPr id="7475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1525" y="2702598"/>
                <a:ext cx="8153400" cy="409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475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2650" y="3429670"/>
                <a:ext cx="7200900" cy="323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475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2653" y="3083595"/>
                <a:ext cx="8524875" cy="342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0" name="Oval 9"/>
            <p:cNvSpPr/>
            <p:nvPr/>
          </p:nvSpPr>
          <p:spPr>
            <a:xfrm>
              <a:off x="7924800" y="2743200"/>
              <a:ext cx="838200" cy="457200"/>
            </a:xfrm>
            <a:prstGeom prst="ellipse">
              <a:avLst/>
            </a:prstGeom>
            <a:noFill/>
            <a:ln w="381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NTTC Training – TY2018</a:t>
            </a:r>
            <a:endParaRPr lang="en-US" dirty="0"/>
          </a:p>
        </p:txBody>
      </p:sp>
      <p:sp>
        <p:nvSpPr>
          <p:cNvPr id="76807" name="Slide Number Placeholder 4"/>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261033BA-375D-4C28-B1A1-2B9D073ED163}" type="slidenum">
              <a:rPr lang="en-US" altLang="en-US" smtClean="0"/>
              <a:pPr/>
              <a:t>36</a:t>
            </a:fld>
            <a:endParaRPr lang="en-US" altLang="en-US" dirty="0"/>
          </a:p>
        </p:txBody>
      </p:sp>
      <p:sp>
        <p:nvSpPr>
          <p:cNvPr id="76803" name="Content Placeholder 2"/>
          <p:cNvSpPr>
            <a:spLocks noGrp="1"/>
          </p:cNvSpPr>
          <p:nvPr>
            <p:ph sz="quarter" idx="12"/>
          </p:nvPr>
        </p:nvSpPr>
        <p:spPr>
          <a:xfrm>
            <a:off x="1278833" y="1761432"/>
            <a:ext cx="9753600" cy="4258367"/>
          </a:xfrm>
        </p:spPr>
        <p:txBody>
          <a:bodyPr>
            <a:normAutofit fontScale="92500" lnSpcReduction="10000"/>
          </a:bodyPr>
          <a:lstStyle/>
          <a:p>
            <a:r>
              <a:rPr lang="en-US" altLang="en-US" dirty="0" smtClean="0"/>
              <a:t>FTHC claimed in 2008 </a:t>
            </a:r>
          </a:p>
          <a:p>
            <a:pPr lvl="1"/>
            <a:r>
              <a:rPr lang="en-US" altLang="en-US" dirty="0" smtClean="0"/>
              <a:t>Repayment started in 2010</a:t>
            </a:r>
          </a:p>
          <a:p>
            <a:pPr lvl="1"/>
            <a:r>
              <a:rPr lang="en-US" altLang="en-US" dirty="0" smtClean="0"/>
              <a:t>Payments continue until full amount of credit repaid – usually $500 per year but can repay more</a:t>
            </a:r>
          </a:p>
          <a:p>
            <a:pPr lvl="1"/>
            <a:r>
              <a:rPr lang="en-US" altLang="en-US" dirty="0" smtClean="0"/>
              <a:t>Form 5405 may not print – not needed for annual payback</a:t>
            </a:r>
          </a:p>
          <a:p>
            <a:r>
              <a:rPr lang="en-US" altLang="en-US" dirty="0" smtClean="0"/>
              <a:t>May need to repay balance in some situations</a:t>
            </a:r>
          </a:p>
          <a:p>
            <a:pPr>
              <a:buFont typeface="Wingdings" panose="05000000000000000000" pitchFamily="2" charset="2"/>
              <a:buChar char="Ø"/>
            </a:pPr>
            <a:r>
              <a:rPr lang="en-US" altLang="en-US" dirty="0" smtClean="0"/>
              <a:t>Taxpayer can look up amount of credit still owed on irs.gov &gt; </a:t>
            </a:r>
            <a:r>
              <a:rPr lang="en-US" dirty="0" smtClean="0"/>
              <a:t>First Time Homebuyer Credit Account Look up</a:t>
            </a:r>
          </a:p>
          <a:p>
            <a:endParaRPr lang="en-US" altLang="en-US" dirty="0"/>
          </a:p>
        </p:txBody>
      </p:sp>
      <p:sp>
        <p:nvSpPr>
          <p:cNvPr id="2" name="Title 1"/>
          <p:cNvSpPr>
            <a:spLocks noGrp="1"/>
          </p:cNvSpPr>
          <p:nvPr>
            <p:ph type="title"/>
          </p:nvPr>
        </p:nvSpPr>
        <p:spPr/>
        <p:txBody>
          <a:bodyPr/>
          <a:lstStyle/>
          <a:p>
            <a:r>
              <a:rPr lang="en-US" altLang="en-US" dirty="0" smtClean="0"/>
              <a:t>First Time Homebuyers Credit Payback</a:t>
            </a:r>
            <a:endParaRPr lang="en-US" alt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680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680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TY2018</a:t>
            </a:r>
            <a:endParaRPr lang="en-US" dirty="0"/>
          </a:p>
        </p:txBody>
      </p:sp>
      <p:sp>
        <p:nvSpPr>
          <p:cNvPr id="84999" name="Slide Number Placeholder 3"/>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2BFC4FAD-F28C-4F63-8548-8892B1F6F954}" type="slidenum">
              <a:rPr lang="en-US" altLang="en-US" smtClean="0">
                <a:cs typeface="Calibri" panose="020F0502020204030204" pitchFamily="34" charset="0"/>
              </a:rPr>
              <a:pPr/>
              <a:t>37</a:t>
            </a:fld>
            <a:endParaRPr lang="en-US" altLang="en-US" dirty="0">
              <a:cs typeface="Calibri" panose="020F0502020204030204" pitchFamily="34" charset="0"/>
            </a:endParaRPr>
          </a:p>
        </p:txBody>
      </p:sp>
      <p:sp>
        <p:nvSpPr>
          <p:cNvPr id="84995" name="Text Placeholder 8"/>
          <p:cNvSpPr>
            <a:spLocks noGrp="1"/>
          </p:cNvSpPr>
          <p:nvPr>
            <p:ph sz="quarter" idx="12"/>
          </p:nvPr>
        </p:nvSpPr>
        <p:spPr/>
        <p:txBody>
          <a:bodyPr>
            <a:normAutofit/>
          </a:bodyPr>
          <a:lstStyle/>
          <a:p>
            <a:r>
              <a:rPr lang="en-US" altLang="en-US" dirty="0"/>
              <a:t>If disposed of home purchased in 2008 or home ceased to be main home, must generally repay balance of un-repaid credit with current tax </a:t>
            </a:r>
            <a:r>
              <a:rPr lang="en-US" altLang="en-US" dirty="0" smtClean="0"/>
              <a:t>return</a:t>
            </a:r>
          </a:p>
          <a:p>
            <a:pPr lvl="1"/>
            <a:r>
              <a:rPr lang="en-US" altLang="en-US" dirty="0" smtClean="0"/>
              <a:t>Exceptions apply</a:t>
            </a:r>
            <a:endParaRPr lang="en-US" altLang="en-US" dirty="0"/>
          </a:p>
          <a:p>
            <a:r>
              <a:rPr lang="en-US" altLang="en-US" dirty="0"/>
              <a:t>Complete Part I of Form </a:t>
            </a:r>
            <a:r>
              <a:rPr lang="en-US" altLang="en-US" dirty="0" smtClean="0"/>
              <a:t>5405 and see </a:t>
            </a:r>
            <a:r>
              <a:rPr lang="en-US" altLang="en-US" dirty="0"/>
              <a:t>instructions for Form 5405 for additional repayment information</a:t>
            </a:r>
          </a:p>
          <a:p>
            <a:endParaRPr lang="en-US" altLang="en-US" dirty="0"/>
          </a:p>
        </p:txBody>
      </p:sp>
      <p:sp>
        <p:nvSpPr>
          <p:cNvPr id="8" name="Title 7"/>
          <p:cNvSpPr>
            <a:spLocks noGrp="1"/>
          </p:cNvSpPr>
          <p:nvPr>
            <p:ph type="title"/>
          </p:nvPr>
        </p:nvSpPr>
        <p:spPr/>
        <p:txBody>
          <a:bodyPr/>
          <a:lstStyle/>
          <a:p>
            <a:r>
              <a:rPr lang="en-US" dirty="0"/>
              <a:t>Home Ceases to be Main Home</a:t>
            </a:r>
          </a:p>
        </p:txBody>
      </p:sp>
    </p:spTree>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TY2018</a:t>
            </a:r>
            <a:endParaRPr lang="en-US" dirty="0"/>
          </a:p>
        </p:txBody>
      </p:sp>
      <p:sp>
        <p:nvSpPr>
          <p:cNvPr id="91142" name="Slide Number Placeholder 4"/>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7E59D934-EEDB-4FD4-830B-35BD8C528FA1}" type="slidenum">
              <a:rPr lang="en-US" altLang="en-US" smtClean="0"/>
              <a:pPr/>
              <a:t>38</a:t>
            </a:fld>
            <a:endParaRPr lang="en-US" altLang="en-US" dirty="0"/>
          </a:p>
        </p:txBody>
      </p:sp>
      <p:sp>
        <p:nvSpPr>
          <p:cNvPr id="91139" name="Content Placeholder 2"/>
          <p:cNvSpPr>
            <a:spLocks noGrp="1"/>
          </p:cNvSpPr>
          <p:nvPr>
            <p:ph sz="quarter" idx="12"/>
          </p:nvPr>
        </p:nvSpPr>
        <p:spPr/>
        <p:txBody>
          <a:bodyPr>
            <a:normAutofit fontScale="92500" lnSpcReduction="10000"/>
          </a:bodyPr>
          <a:lstStyle/>
          <a:p>
            <a:r>
              <a:rPr lang="en-US" altLang="en-US" dirty="0" smtClean="0"/>
              <a:t>Certain cessation events are </a:t>
            </a:r>
            <a:r>
              <a:rPr lang="en-US" altLang="en-US" dirty="0"/>
              <a:t>out of </a:t>
            </a:r>
            <a:r>
              <a:rPr lang="en-US" altLang="en-US" dirty="0" smtClean="0"/>
              <a:t>scope</a:t>
            </a:r>
          </a:p>
          <a:p>
            <a:pPr lvl="1"/>
            <a:r>
              <a:rPr lang="en-US" altLang="en-US" dirty="0" smtClean="0"/>
              <a:t>Conversion </a:t>
            </a:r>
            <a:r>
              <a:rPr lang="en-US" altLang="en-US" dirty="0"/>
              <a:t>to rental </a:t>
            </a:r>
            <a:r>
              <a:rPr lang="en-US" altLang="en-US" dirty="0" smtClean="0"/>
              <a:t>property</a:t>
            </a:r>
          </a:p>
          <a:p>
            <a:pPr lvl="1"/>
            <a:r>
              <a:rPr lang="en-US" altLang="en-US" dirty="0" smtClean="0"/>
              <a:t>Condemnation</a:t>
            </a:r>
          </a:p>
          <a:p>
            <a:pPr lvl="1"/>
            <a:r>
              <a:rPr lang="en-US" altLang="en-US" dirty="0" smtClean="0"/>
              <a:t>Foreclosure</a:t>
            </a:r>
            <a:endParaRPr lang="en-US" altLang="en-US" i="1" dirty="0" smtClean="0"/>
          </a:p>
          <a:p>
            <a:r>
              <a:rPr lang="en-US" altLang="en-US" dirty="0" smtClean="0"/>
              <a:t>If taxpayer </a:t>
            </a:r>
            <a:r>
              <a:rPr lang="en-US" altLang="en-US" dirty="0"/>
              <a:t>and spouse </a:t>
            </a:r>
            <a:r>
              <a:rPr lang="en-US" altLang="en-US" dirty="0" smtClean="0"/>
              <a:t>claimed credit </a:t>
            </a:r>
            <a:r>
              <a:rPr lang="en-US" altLang="en-US" dirty="0"/>
              <a:t>on joint return in </a:t>
            </a:r>
            <a:r>
              <a:rPr lang="en-US" altLang="en-US" dirty="0" smtClean="0"/>
              <a:t>2008</a:t>
            </a:r>
          </a:p>
          <a:p>
            <a:pPr lvl="1"/>
            <a:r>
              <a:rPr lang="en-US" altLang="en-US" dirty="0"/>
              <a:t>Each </a:t>
            </a:r>
            <a:r>
              <a:rPr lang="en-US" altLang="en-US" dirty="0" smtClean="0"/>
              <a:t>files a separate </a:t>
            </a:r>
            <a:r>
              <a:rPr lang="en-US" altLang="en-US" dirty="0"/>
              <a:t>Form 5405 showing their </a:t>
            </a:r>
            <a:r>
              <a:rPr lang="en-US" altLang="en-US" dirty="0" smtClean="0"/>
              <a:t>share when form required</a:t>
            </a:r>
            <a:endParaRPr lang="en-US" altLang="en-US" dirty="0"/>
          </a:p>
          <a:p>
            <a:endParaRPr lang="en-US" altLang="en-US" dirty="0"/>
          </a:p>
        </p:txBody>
      </p:sp>
      <p:sp>
        <p:nvSpPr>
          <p:cNvPr id="2" name="Title 1"/>
          <p:cNvSpPr>
            <a:spLocks noGrp="1"/>
          </p:cNvSpPr>
          <p:nvPr>
            <p:ph type="title"/>
          </p:nvPr>
        </p:nvSpPr>
        <p:spPr/>
        <p:txBody>
          <a:bodyPr>
            <a:normAutofit/>
          </a:bodyPr>
          <a:lstStyle/>
          <a:p>
            <a:r>
              <a:rPr lang="en-US" dirty="0"/>
              <a:t>Home Ceases to be Main Home</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smtClean="0"/>
              <a:t>NTTC Training – TY2018</a:t>
            </a:r>
            <a:endParaRPr lang="en-US" dirty="0"/>
          </a:p>
        </p:txBody>
      </p:sp>
      <p:sp>
        <p:nvSpPr>
          <p:cNvPr id="87046" name="Slide Number Placeholder 5"/>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5976B344-9767-4108-A3EC-00F6C1DE592A}" type="slidenum">
              <a:rPr lang="en-US" altLang="en-US" smtClean="0">
                <a:cs typeface="Calibri" panose="020F0502020204030204" pitchFamily="34" charset="0"/>
              </a:rPr>
              <a:pPr/>
              <a:t>39</a:t>
            </a:fld>
            <a:endParaRPr lang="en-US" altLang="en-US" dirty="0">
              <a:cs typeface="Calibri" panose="020F0502020204030204" pitchFamily="34" charset="0"/>
            </a:endParaRPr>
          </a:p>
        </p:txBody>
      </p:sp>
      <p:sp>
        <p:nvSpPr>
          <p:cNvPr id="87043" name="Content Placeholder 2"/>
          <p:cNvSpPr>
            <a:spLocks noGrp="1"/>
          </p:cNvSpPr>
          <p:nvPr>
            <p:ph sz="quarter" idx="12"/>
          </p:nvPr>
        </p:nvSpPr>
        <p:spPr/>
        <p:txBody>
          <a:bodyPr>
            <a:normAutofit/>
          </a:bodyPr>
          <a:lstStyle/>
          <a:p>
            <a:r>
              <a:rPr lang="en-US" altLang="en-US" dirty="0"/>
              <a:t>If home sold to someone not related to taxpayer, repayment limited to gain on sale – Part III of Form 5405</a:t>
            </a:r>
          </a:p>
          <a:p>
            <a:r>
              <a:rPr lang="en-US" altLang="en-US" dirty="0"/>
              <a:t>If home destroyed or sold through condemnation, and if new main home purchased within two years of event, can continue with annual </a:t>
            </a:r>
            <a:r>
              <a:rPr lang="en-US" altLang="en-US" dirty="0" smtClean="0"/>
              <a:t>payments – out </a:t>
            </a:r>
            <a:r>
              <a:rPr lang="en-US" altLang="en-US" dirty="0"/>
              <a:t>of </a:t>
            </a:r>
            <a:r>
              <a:rPr lang="en-US" altLang="en-US" dirty="0" smtClean="0"/>
              <a:t>scope</a:t>
            </a:r>
            <a:endParaRPr lang="en-US" altLang="en-US" dirty="0"/>
          </a:p>
        </p:txBody>
      </p:sp>
      <p:sp>
        <p:nvSpPr>
          <p:cNvPr id="2" name="Title 1"/>
          <p:cNvSpPr>
            <a:spLocks noGrp="1"/>
          </p:cNvSpPr>
          <p:nvPr>
            <p:ph type="title"/>
          </p:nvPr>
        </p:nvSpPr>
        <p:spPr/>
        <p:txBody>
          <a:bodyPr/>
          <a:lstStyle/>
          <a:p>
            <a:r>
              <a:rPr lang="en-US" dirty="0" smtClean="0"/>
              <a:t>Exceptions to Full Repayment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NTTC Training – TY2018</a:t>
            </a:r>
            <a:endParaRPr lang="en-US" dirty="0"/>
          </a:p>
        </p:txBody>
      </p:sp>
      <p:sp>
        <p:nvSpPr>
          <p:cNvPr id="3" name="Slide Number Placeholder 2"/>
          <p:cNvSpPr>
            <a:spLocks noGrp="1"/>
          </p:cNvSpPr>
          <p:nvPr>
            <p:ph type="sldNum" sz="quarter" idx="11"/>
          </p:nvPr>
        </p:nvSpPr>
        <p:spPr/>
        <p:txBody>
          <a:bodyPr/>
          <a:lstStyle/>
          <a:p>
            <a:pPr>
              <a:defRPr/>
            </a:pPr>
            <a:fld id="{17E0A672-F15B-4C60-B366-13AD04918B41}" type="slidenum">
              <a:rPr lang="en-US" altLang="en-US" smtClean="0"/>
              <a:pPr>
                <a:defRPr/>
              </a:pPr>
              <a:t>4</a:t>
            </a:fld>
            <a:endParaRPr lang="en-US" altLang="en-US"/>
          </a:p>
        </p:txBody>
      </p:sp>
      <p:sp>
        <p:nvSpPr>
          <p:cNvPr id="4" name="Content Placeholder 3"/>
          <p:cNvSpPr>
            <a:spLocks noGrp="1"/>
          </p:cNvSpPr>
          <p:nvPr>
            <p:ph sz="quarter" idx="12"/>
          </p:nvPr>
        </p:nvSpPr>
        <p:spPr/>
        <p:txBody>
          <a:bodyPr/>
          <a:lstStyle/>
          <a:p>
            <a:r>
              <a:rPr lang="en-US" dirty="0" smtClean="0"/>
              <a:t>It does not matter whether the child is a dependent</a:t>
            </a:r>
          </a:p>
          <a:p>
            <a:pPr lvl="1"/>
            <a:r>
              <a:rPr lang="en-US" dirty="0" smtClean="0"/>
              <a:t>Being a dependent is not a criterion for the kiddie tax</a:t>
            </a:r>
          </a:p>
          <a:p>
            <a:r>
              <a:rPr lang="en-US" dirty="0" smtClean="0"/>
              <a:t>It does not matter whether the parent has a filing requirement</a:t>
            </a:r>
          </a:p>
          <a:p>
            <a:pPr lvl="1"/>
            <a:r>
              <a:rPr lang="en-US" dirty="0" smtClean="0"/>
              <a:t>In prior year’s would have negated the kiddie tax</a:t>
            </a:r>
          </a:p>
          <a:p>
            <a:endParaRPr lang="en-US" dirty="0"/>
          </a:p>
        </p:txBody>
      </p:sp>
      <p:sp>
        <p:nvSpPr>
          <p:cNvPr id="5" name="Title 4"/>
          <p:cNvSpPr>
            <a:spLocks noGrp="1"/>
          </p:cNvSpPr>
          <p:nvPr>
            <p:ph type="title"/>
          </p:nvPr>
        </p:nvSpPr>
        <p:spPr/>
        <p:txBody>
          <a:bodyPr/>
          <a:lstStyle/>
          <a:p>
            <a:r>
              <a:rPr lang="en-US" dirty="0" smtClean="0"/>
              <a:t>Kiddie Tax </a:t>
            </a:r>
            <a:endParaRPr lang="en-US" dirty="0"/>
          </a:p>
        </p:txBody>
      </p:sp>
    </p:spTree>
    <p:extLst>
      <p:ext uri="{BB962C8B-B14F-4D97-AF65-F5344CB8AC3E}">
        <p14:creationId xmlns:p14="http://schemas.microsoft.com/office/powerpoint/2010/main" val="254039244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smtClean="0"/>
              <a:t>NTTC Training – TY2018</a:t>
            </a:r>
            <a:endParaRPr lang="en-US" dirty="0"/>
          </a:p>
        </p:txBody>
      </p:sp>
      <p:sp>
        <p:nvSpPr>
          <p:cNvPr id="87046" name="Slide Number Placeholder 5"/>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5976B344-9767-4108-A3EC-00F6C1DE592A}" type="slidenum">
              <a:rPr lang="en-US" altLang="en-US" smtClean="0">
                <a:cs typeface="Calibri" panose="020F0502020204030204" pitchFamily="34" charset="0"/>
              </a:rPr>
              <a:pPr/>
              <a:t>40</a:t>
            </a:fld>
            <a:endParaRPr lang="en-US" altLang="en-US" dirty="0">
              <a:cs typeface="Calibri" panose="020F0502020204030204" pitchFamily="34" charset="0"/>
            </a:endParaRPr>
          </a:p>
        </p:txBody>
      </p:sp>
      <p:sp>
        <p:nvSpPr>
          <p:cNvPr id="87043" name="Content Placeholder 2"/>
          <p:cNvSpPr>
            <a:spLocks noGrp="1"/>
          </p:cNvSpPr>
          <p:nvPr>
            <p:ph sz="quarter" idx="12"/>
          </p:nvPr>
        </p:nvSpPr>
        <p:spPr/>
        <p:txBody>
          <a:bodyPr>
            <a:normAutofit/>
          </a:bodyPr>
          <a:lstStyle/>
          <a:p>
            <a:r>
              <a:rPr lang="en-US" altLang="en-US" dirty="0"/>
              <a:t>If </a:t>
            </a:r>
            <a:r>
              <a:rPr lang="en-US" altLang="en-US" dirty="0" smtClean="0"/>
              <a:t>taxpayer or spouse dies before full repayment</a:t>
            </a:r>
          </a:p>
          <a:p>
            <a:pPr lvl="1"/>
            <a:r>
              <a:rPr lang="en-US" altLang="en-US" dirty="0" smtClean="0"/>
              <a:t>The decedent’s share of the credit does not have to be repaid</a:t>
            </a:r>
          </a:p>
        </p:txBody>
      </p:sp>
      <p:sp>
        <p:nvSpPr>
          <p:cNvPr id="2" name="Title 1"/>
          <p:cNvSpPr>
            <a:spLocks noGrp="1"/>
          </p:cNvSpPr>
          <p:nvPr>
            <p:ph type="title"/>
          </p:nvPr>
        </p:nvSpPr>
        <p:spPr/>
        <p:txBody>
          <a:bodyPr/>
          <a:lstStyle/>
          <a:p>
            <a:r>
              <a:rPr lang="en-US" dirty="0" smtClean="0"/>
              <a:t>Exceptions to Full Repayment</a:t>
            </a:r>
            <a:endParaRPr lang="en-US" dirty="0"/>
          </a:p>
        </p:txBody>
      </p:sp>
    </p:spTree>
    <p:extLst>
      <p:ext uri="{BB962C8B-B14F-4D97-AF65-F5344CB8AC3E}">
        <p14:creationId xmlns:p14="http://schemas.microsoft.com/office/powerpoint/2010/main" val="385989828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TY2018</a:t>
            </a:r>
            <a:endParaRPr lang="en-US" dirty="0"/>
          </a:p>
        </p:txBody>
      </p:sp>
      <p:sp>
        <p:nvSpPr>
          <p:cNvPr id="93189" name="Slide Number Placeholder 3"/>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000655BC-12A1-4E81-BEAF-E59C4CA8F668}" type="slidenum">
              <a:rPr lang="en-US" altLang="en-US" smtClean="0"/>
              <a:pPr/>
              <a:t>41</a:t>
            </a:fld>
            <a:endParaRPr lang="en-US" altLang="en-US" dirty="0"/>
          </a:p>
        </p:txBody>
      </p:sp>
      <p:sp>
        <p:nvSpPr>
          <p:cNvPr id="93187" name="Content Placeholder 2"/>
          <p:cNvSpPr>
            <a:spLocks noGrp="1"/>
          </p:cNvSpPr>
          <p:nvPr>
            <p:ph sz="quarter" idx="12"/>
          </p:nvPr>
        </p:nvSpPr>
        <p:spPr/>
        <p:txBody>
          <a:bodyPr/>
          <a:lstStyle/>
          <a:p>
            <a:r>
              <a:rPr lang="en-US" altLang="en-US" dirty="0" smtClean="0"/>
              <a:t>Review special situations for self-employment tax</a:t>
            </a:r>
          </a:p>
          <a:p>
            <a:pPr lvl="1"/>
            <a:r>
              <a:rPr lang="en-US" altLang="en-US" dirty="0" smtClean="0"/>
              <a:t>Notary or statutory employee</a:t>
            </a:r>
          </a:p>
          <a:p>
            <a:r>
              <a:rPr lang="en-US" altLang="en-US" dirty="0" smtClean="0"/>
              <a:t>Verify tax on tip income Form 4137 correct</a:t>
            </a:r>
          </a:p>
          <a:p>
            <a:r>
              <a:rPr lang="en-US" altLang="en-US" dirty="0" smtClean="0"/>
              <a:t>Review exceptions for early distributions</a:t>
            </a:r>
          </a:p>
          <a:p>
            <a:endParaRPr lang="en-US" altLang="en-US" dirty="0"/>
          </a:p>
        </p:txBody>
      </p:sp>
      <p:sp>
        <p:nvSpPr>
          <p:cNvPr id="2" name="Title 1"/>
          <p:cNvSpPr>
            <a:spLocks noGrp="1"/>
          </p:cNvSpPr>
          <p:nvPr>
            <p:ph type="title"/>
          </p:nvPr>
        </p:nvSpPr>
        <p:spPr/>
        <p:txBody>
          <a:bodyPr/>
          <a:lstStyle/>
          <a:p>
            <a:r>
              <a:rPr lang="en-US" altLang="en-US"/>
              <a:t>Quality Review</a:t>
            </a: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318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31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TY2018</a:t>
            </a:r>
            <a:endParaRPr lang="en-US" dirty="0"/>
          </a:p>
        </p:txBody>
      </p:sp>
      <p:sp>
        <p:nvSpPr>
          <p:cNvPr id="95238" name="Slide Number Placeholder 4"/>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9CCCD7AF-F23F-4222-B087-DB6D96E46BE8}" type="slidenum">
              <a:rPr lang="en-US" altLang="en-US" smtClean="0"/>
              <a:pPr/>
              <a:t>42</a:t>
            </a:fld>
            <a:endParaRPr lang="en-US" altLang="en-US" dirty="0"/>
          </a:p>
        </p:txBody>
      </p:sp>
      <p:sp>
        <p:nvSpPr>
          <p:cNvPr id="95235" name="Content Placeholder 2"/>
          <p:cNvSpPr>
            <a:spLocks noGrp="1"/>
          </p:cNvSpPr>
          <p:nvPr>
            <p:ph sz="quarter" idx="12"/>
          </p:nvPr>
        </p:nvSpPr>
        <p:spPr/>
        <p:txBody>
          <a:bodyPr>
            <a:normAutofit/>
          </a:bodyPr>
          <a:lstStyle/>
          <a:p>
            <a:r>
              <a:rPr lang="en-US" altLang="en-US" dirty="0" smtClean="0"/>
              <a:t>Request a waiver if </a:t>
            </a:r>
            <a:r>
              <a:rPr lang="en-US" altLang="en-US" dirty="0"/>
              <a:t>RMD </a:t>
            </a:r>
            <a:r>
              <a:rPr lang="en-US" altLang="en-US" dirty="0" smtClean="0"/>
              <a:t>missed</a:t>
            </a:r>
            <a:endParaRPr lang="en-US" altLang="en-US" dirty="0"/>
          </a:p>
          <a:p>
            <a:r>
              <a:rPr lang="en-US" altLang="en-US" dirty="0" smtClean="0"/>
              <a:t>Confirm First </a:t>
            </a:r>
            <a:r>
              <a:rPr lang="en-US" altLang="en-US" dirty="0"/>
              <a:t>Time Homebuyers Credit </a:t>
            </a:r>
            <a:r>
              <a:rPr lang="en-US" altLang="en-US" dirty="0" smtClean="0"/>
              <a:t>repayment</a:t>
            </a:r>
          </a:p>
          <a:p>
            <a:r>
              <a:rPr lang="en-US" altLang="en-US" dirty="0" smtClean="0"/>
              <a:t>Review return for kiddie tax consequences</a:t>
            </a:r>
          </a:p>
        </p:txBody>
      </p:sp>
      <p:sp>
        <p:nvSpPr>
          <p:cNvPr id="2" name="Title 1"/>
          <p:cNvSpPr>
            <a:spLocks noGrp="1"/>
          </p:cNvSpPr>
          <p:nvPr>
            <p:ph type="title"/>
          </p:nvPr>
        </p:nvSpPr>
        <p:spPr/>
        <p:txBody>
          <a:bodyPr/>
          <a:lstStyle/>
          <a:p>
            <a:r>
              <a:rPr lang="en-US"/>
              <a:t>Quality Review</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523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52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NTTC Training – TY2018</a:t>
            </a:r>
            <a:endParaRPr lang="en-US" dirty="0"/>
          </a:p>
        </p:txBody>
      </p:sp>
      <p:sp>
        <p:nvSpPr>
          <p:cNvPr id="99335" name="Slide Number Placeholder 2"/>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50967E90-3B37-4120-B9D4-1D88B3BDB4CB}" type="slidenum">
              <a:rPr lang="en-US" altLang="en-US" smtClean="0">
                <a:cs typeface="Calibri" panose="020F0502020204030204" pitchFamily="34" charset="0"/>
              </a:rPr>
              <a:pPr/>
              <a:t>43</a:t>
            </a:fld>
            <a:endParaRPr lang="en-US" altLang="en-US" dirty="0">
              <a:cs typeface="Calibri" panose="020F0502020204030204" pitchFamily="34" charset="0"/>
            </a:endParaRPr>
          </a:p>
        </p:txBody>
      </p:sp>
      <p:sp>
        <p:nvSpPr>
          <p:cNvPr id="25602" name="Rectangle 2"/>
          <p:cNvSpPr>
            <a:spLocks noGrp="1" noChangeArrowheads="1"/>
          </p:cNvSpPr>
          <p:nvPr>
            <p:ph type="title"/>
          </p:nvPr>
        </p:nvSpPr>
        <p:spPr/>
        <p:txBody>
          <a:bodyPr/>
          <a:lstStyle/>
          <a:p>
            <a:r>
              <a:rPr lang="en-US" altLang="en-US" dirty="0"/>
              <a:t>Other Taxes</a:t>
            </a:r>
          </a:p>
        </p:txBody>
      </p:sp>
      <p:sp>
        <p:nvSpPr>
          <p:cNvPr id="99332" name="Text Box 3"/>
          <p:cNvSpPr txBox="1">
            <a:spLocks noChangeArrowheads="1"/>
          </p:cNvSpPr>
          <p:nvPr/>
        </p:nvSpPr>
        <p:spPr bwMode="auto">
          <a:xfrm>
            <a:off x="1371600" y="1905000"/>
            <a:ext cx="3886200" cy="1034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ckThin">
                <a:solidFill>
                  <a:srgbClr val="000000"/>
                </a:solidFill>
                <a:miter lim="800000"/>
                <a:headEnd/>
                <a:tailEnd/>
              </a14:hiddenLine>
            </a:ext>
          </a:extLst>
        </p:spPr>
        <p:txBody>
          <a:bodyPr lIns="182880" tIns="182880" rIns="182880" bIns="182880" anchor="ctr">
            <a:spAutoFit/>
          </a:bodyPr>
          <a:lstStyle>
            <a:lvl1pPr>
              <a:spcBef>
                <a:spcPts val="1800"/>
              </a:spcBef>
              <a:buClr>
                <a:srgbClr val="B54A10"/>
              </a:buClr>
              <a:buSzPct val="94000"/>
              <a:buFont typeface="Calibri" panose="020F0502020204030204" pitchFamily="34" charset="0"/>
              <a:buChar char="●"/>
              <a:tabLst>
                <a:tab pos="2979738" algn="r"/>
                <a:tab pos="3263900" algn="l"/>
              </a:tabLst>
              <a:defRPr sz="3200" b="1">
                <a:solidFill>
                  <a:schemeClr val="tx1"/>
                </a:solidFill>
                <a:latin typeface="Calibri" panose="020F0502020204030204" pitchFamily="34" charset="0"/>
              </a:defRPr>
            </a:lvl1pPr>
            <a:lvl2pPr marL="742950" indent="-285750">
              <a:spcBef>
                <a:spcPts val="1200"/>
              </a:spcBef>
              <a:buClr>
                <a:srgbClr val="105766"/>
              </a:buClr>
              <a:buSzPct val="63000"/>
              <a:buFont typeface="Wingdings" panose="05000000000000000000" pitchFamily="2" charset="2"/>
              <a:buChar char=""/>
              <a:tabLst>
                <a:tab pos="2979738" algn="r"/>
                <a:tab pos="3263900" algn="l"/>
              </a:tabLst>
              <a:defRPr sz="3000" b="1">
                <a:solidFill>
                  <a:schemeClr val="tx1"/>
                </a:solidFill>
                <a:latin typeface="Calibri" panose="020F0502020204030204" pitchFamily="34" charset="0"/>
              </a:defRPr>
            </a:lvl2pPr>
            <a:lvl3pPr marL="1143000" indent="-228600">
              <a:spcBef>
                <a:spcPct val="20000"/>
              </a:spcBef>
              <a:buClr>
                <a:srgbClr val="3F1E25"/>
              </a:buClr>
              <a:buSzPct val="70000"/>
              <a:buFont typeface="Wingdings" panose="05000000000000000000" pitchFamily="2" charset="2"/>
              <a:buChar char=""/>
              <a:tabLst>
                <a:tab pos="2979738" algn="r"/>
                <a:tab pos="3263900" algn="l"/>
              </a:tabLst>
              <a:defRPr sz="2800" b="1">
                <a:solidFill>
                  <a:schemeClr val="tx1"/>
                </a:solidFill>
                <a:latin typeface="Calibri" panose="020F0502020204030204" pitchFamily="34" charset="0"/>
              </a:defRPr>
            </a:lvl3pPr>
            <a:lvl4pPr marL="1600200" indent="-228600">
              <a:spcBef>
                <a:spcPct val="20000"/>
              </a:spcBef>
              <a:buClr>
                <a:srgbClr val="39639D"/>
              </a:buClr>
              <a:buSzPct val="90000"/>
              <a:buFont typeface="Calibri" panose="020F0502020204030204" pitchFamily="34" charset="0"/>
              <a:buChar char="●"/>
              <a:tabLst>
                <a:tab pos="2979738" algn="r"/>
                <a:tab pos="3263900" algn="l"/>
              </a:tabLst>
              <a:defRPr sz="2400" b="1">
                <a:solidFill>
                  <a:schemeClr val="tx1"/>
                </a:solidFill>
                <a:latin typeface="Calibri" panose="020F0502020204030204" pitchFamily="34" charset="0"/>
              </a:defRPr>
            </a:lvl4pPr>
            <a:lvl5pPr marL="2057400" indent="-228600">
              <a:spcBef>
                <a:spcPct val="20000"/>
              </a:spcBef>
              <a:buClr>
                <a:srgbClr val="474B78"/>
              </a:buClr>
              <a:buFont typeface="Arial" panose="020B0604020202020204" pitchFamily="34" charset="0"/>
              <a:buChar char="•"/>
              <a:tabLst>
                <a:tab pos="2979738" algn="r"/>
                <a:tab pos="3263900" algn="l"/>
              </a:tabLst>
              <a:defRPr sz="2200" b="1">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474B78"/>
              </a:buClr>
              <a:buFont typeface="Arial" panose="020B0604020202020204" pitchFamily="34" charset="0"/>
              <a:buChar char="•"/>
              <a:tabLst>
                <a:tab pos="2979738" algn="r"/>
                <a:tab pos="3263900" algn="l"/>
              </a:tabLst>
              <a:defRPr sz="2200" b="1">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474B78"/>
              </a:buClr>
              <a:buFont typeface="Arial" panose="020B0604020202020204" pitchFamily="34" charset="0"/>
              <a:buChar char="•"/>
              <a:tabLst>
                <a:tab pos="2979738" algn="r"/>
                <a:tab pos="3263900" algn="l"/>
              </a:tabLst>
              <a:defRPr sz="2200" b="1">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474B78"/>
              </a:buClr>
              <a:buFont typeface="Arial" panose="020B0604020202020204" pitchFamily="34" charset="0"/>
              <a:buChar char="•"/>
              <a:tabLst>
                <a:tab pos="2979738" algn="r"/>
                <a:tab pos="3263900" algn="l"/>
              </a:tabLst>
              <a:defRPr sz="2200" b="1">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474B78"/>
              </a:buClr>
              <a:buFont typeface="Arial" panose="020B0604020202020204" pitchFamily="34" charset="0"/>
              <a:buChar char="•"/>
              <a:tabLst>
                <a:tab pos="2979738" algn="r"/>
                <a:tab pos="3263900" algn="l"/>
              </a:tabLst>
              <a:defRPr sz="2200" b="1">
                <a:solidFill>
                  <a:schemeClr val="tx1"/>
                </a:solidFill>
                <a:latin typeface="Calibri" panose="020F0502020204030204" pitchFamily="34" charset="0"/>
              </a:defRPr>
            </a:lvl9pPr>
          </a:lstStyle>
          <a:p>
            <a:pPr algn="ctr">
              <a:lnSpc>
                <a:spcPct val="120000"/>
              </a:lnSpc>
              <a:spcBef>
                <a:spcPct val="0"/>
              </a:spcBef>
              <a:buClrTx/>
              <a:buSzTx/>
              <a:buFontTx/>
              <a:buNone/>
            </a:pPr>
            <a:r>
              <a:rPr lang="en-US" altLang="en-US" sz="3600" dirty="0">
                <a:solidFill>
                  <a:srgbClr val="000000"/>
                </a:solidFill>
                <a:ea typeface="MS PGothic" panose="020B0600070205080204" pitchFamily="34" charset="-128"/>
                <a:cs typeface="Calibri" panose="020F0502020204030204" pitchFamily="34" charset="0"/>
              </a:rPr>
              <a:t>Questions?</a:t>
            </a:r>
          </a:p>
        </p:txBody>
      </p:sp>
      <p:sp>
        <p:nvSpPr>
          <p:cNvPr id="99333" name="Text Box 3"/>
          <p:cNvSpPr txBox="1">
            <a:spLocks noChangeArrowheads="1"/>
          </p:cNvSpPr>
          <p:nvPr/>
        </p:nvSpPr>
        <p:spPr bwMode="auto">
          <a:xfrm>
            <a:off x="3200400" y="4270877"/>
            <a:ext cx="39624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ckThin">
                <a:solidFill>
                  <a:srgbClr val="000000"/>
                </a:solidFill>
                <a:miter lim="800000"/>
                <a:headEnd/>
                <a:tailEnd/>
              </a14:hiddenLine>
            </a:ext>
          </a:extLst>
        </p:spPr>
        <p:txBody>
          <a:bodyPr lIns="182880" tIns="182880" rIns="182880" bIns="182880" anchor="ctr">
            <a:spAutoFit/>
          </a:bodyPr>
          <a:lstStyle>
            <a:lvl1pPr>
              <a:spcBef>
                <a:spcPts val="1800"/>
              </a:spcBef>
              <a:buClr>
                <a:srgbClr val="B54A10"/>
              </a:buClr>
              <a:buSzPct val="94000"/>
              <a:buFont typeface="Calibri" panose="020F0502020204030204" pitchFamily="34" charset="0"/>
              <a:buChar char="●"/>
              <a:tabLst>
                <a:tab pos="2979738" algn="r"/>
                <a:tab pos="3263900" algn="l"/>
              </a:tabLst>
              <a:defRPr sz="3200" b="1">
                <a:solidFill>
                  <a:schemeClr val="tx1"/>
                </a:solidFill>
                <a:latin typeface="Calibri" panose="020F0502020204030204" pitchFamily="34" charset="0"/>
              </a:defRPr>
            </a:lvl1pPr>
            <a:lvl2pPr marL="742950" indent="-285750">
              <a:spcBef>
                <a:spcPts val="1200"/>
              </a:spcBef>
              <a:buClr>
                <a:srgbClr val="105766"/>
              </a:buClr>
              <a:buSzPct val="63000"/>
              <a:buFont typeface="Wingdings" panose="05000000000000000000" pitchFamily="2" charset="2"/>
              <a:buChar char=""/>
              <a:tabLst>
                <a:tab pos="2979738" algn="r"/>
                <a:tab pos="3263900" algn="l"/>
              </a:tabLst>
              <a:defRPr sz="3000" b="1">
                <a:solidFill>
                  <a:schemeClr val="tx1"/>
                </a:solidFill>
                <a:latin typeface="Calibri" panose="020F0502020204030204" pitchFamily="34" charset="0"/>
              </a:defRPr>
            </a:lvl2pPr>
            <a:lvl3pPr marL="1143000" indent="-228600">
              <a:spcBef>
                <a:spcPct val="20000"/>
              </a:spcBef>
              <a:buClr>
                <a:srgbClr val="3F1E25"/>
              </a:buClr>
              <a:buSzPct val="70000"/>
              <a:buFont typeface="Wingdings" panose="05000000000000000000" pitchFamily="2" charset="2"/>
              <a:buChar char=""/>
              <a:tabLst>
                <a:tab pos="2979738" algn="r"/>
                <a:tab pos="3263900" algn="l"/>
              </a:tabLst>
              <a:defRPr sz="2800" b="1">
                <a:solidFill>
                  <a:schemeClr val="tx1"/>
                </a:solidFill>
                <a:latin typeface="Calibri" panose="020F0502020204030204" pitchFamily="34" charset="0"/>
              </a:defRPr>
            </a:lvl3pPr>
            <a:lvl4pPr marL="1600200" indent="-228600">
              <a:spcBef>
                <a:spcPct val="20000"/>
              </a:spcBef>
              <a:buClr>
                <a:srgbClr val="39639D"/>
              </a:buClr>
              <a:buSzPct val="90000"/>
              <a:buFont typeface="Calibri" panose="020F0502020204030204" pitchFamily="34" charset="0"/>
              <a:buChar char="●"/>
              <a:tabLst>
                <a:tab pos="2979738" algn="r"/>
                <a:tab pos="3263900" algn="l"/>
              </a:tabLst>
              <a:defRPr sz="2400" b="1">
                <a:solidFill>
                  <a:schemeClr val="tx1"/>
                </a:solidFill>
                <a:latin typeface="Calibri" panose="020F0502020204030204" pitchFamily="34" charset="0"/>
              </a:defRPr>
            </a:lvl4pPr>
            <a:lvl5pPr marL="2057400" indent="-228600">
              <a:spcBef>
                <a:spcPct val="20000"/>
              </a:spcBef>
              <a:buClr>
                <a:srgbClr val="474B78"/>
              </a:buClr>
              <a:buFont typeface="Arial" panose="020B0604020202020204" pitchFamily="34" charset="0"/>
              <a:buChar char="•"/>
              <a:tabLst>
                <a:tab pos="2979738" algn="r"/>
                <a:tab pos="3263900" algn="l"/>
              </a:tabLst>
              <a:defRPr sz="2200" b="1">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474B78"/>
              </a:buClr>
              <a:buFont typeface="Arial" panose="020B0604020202020204" pitchFamily="34" charset="0"/>
              <a:buChar char="•"/>
              <a:tabLst>
                <a:tab pos="2979738" algn="r"/>
                <a:tab pos="3263900" algn="l"/>
              </a:tabLst>
              <a:defRPr sz="2200" b="1">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474B78"/>
              </a:buClr>
              <a:buFont typeface="Arial" panose="020B0604020202020204" pitchFamily="34" charset="0"/>
              <a:buChar char="•"/>
              <a:tabLst>
                <a:tab pos="2979738" algn="r"/>
                <a:tab pos="3263900" algn="l"/>
              </a:tabLst>
              <a:defRPr sz="2200" b="1">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474B78"/>
              </a:buClr>
              <a:buFont typeface="Arial" panose="020B0604020202020204" pitchFamily="34" charset="0"/>
              <a:buChar char="•"/>
              <a:tabLst>
                <a:tab pos="2979738" algn="r"/>
                <a:tab pos="3263900" algn="l"/>
              </a:tabLst>
              <a:defRPr sz="2200" b="1">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474B78"/>
              </a:buClr>
              <a:buFont typeface="Arial" panose="020B0604020202020204" pitchFamily="34" charset="0"/>
              <a:buChar char="•"/>
              <a:tabLst>
                <a:tab pos="2979738" algn="r"/>
                <a:tab pos="3263900" algn="l"/>
              </a:tabLst>
              <a:defRPr sz="2200" b="1">
                <a:solidFill>
                  <a:schemeClr val="tx1"/>
                </a:solidFill>
                <a:latin typeface="Calibri" panose="020F0502020204030204" pitchFamily="34" charset="0"/>
              </a:defRPr>
            </a:lvl9pPr>
          </a:lstStyle>
          <a:p>
            <a:pPr algn="ctr">
              <a:lnSpc>
                <a:spcPct val="120000"/>
              </a:lnSpc>
              <a:spcBef>
                <a:spcPct val="0"/>
              </a:spcBef>
              <a:buClrTx/>
              <a:buSzTx/>
              <a:buFontTx/>
              <a:buNone/>
            </a:pPr>
            <a:r>
              <a:rPr lang="en-US" altLang="en-US" sz="3600" dirty="0">
                <a:ea typeface="MS PGothic" panose="020B0600070205080204" pitchFamily="34" charset="-128"/>
                <a:cs typeface="Calibri" panose="020F0502020204030204" pitchFamily="34" charset="0"/>
              </a:rPr>
              <a:t>Comments?</a:t>
            </a:r>
          </a:p>
        </p:txBody>
      </p:sp>
      <p:pic>
        <p:nvPicPr>
          <p:cNvPr id="4" name="Picture 3" descr="Question mark 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0" y="1752600"/>
            <a:ext cx="3810000" cy="38100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FB584FCE-D2C4-F744-9920-A6DBBF0E0451}" type="slidenum">
              <a:rPr lang="en-US" smtClean="0"/>
              <a:pPr/>
              <a:t>5</a:t>
            </a:fld>
            <a:endParaRPr lang="en-US" dirty="0"/>
          </a:p>
        </p:txBody>
      </p:sp>
      <p:sp>
        <p:nvSpPr>
          <p:cNvPr id="3" name="Content Placeholder 2"/>
          <p:cNvSpPr>
            <a:spLocks noGrp="1"/>
          </p:cNvSpPr>
          <p:nvPr>
            <p:ph sz="quarter" idx="12"/>
          </p:nvPr>
        </p:nvSpPr>
        <p:spPr/>
        <p:txBody>
          <a:bodyPr>
            <a:normAutofit fontScale="85000" lnSpcReduction="20000"/>
          </a:bodyPr>
          <a:lstStyle/>
          <a:p>
            <a:pPr>
              <a:lnSpc>
                <a:spcPct val="110000"/>
              </a:lnSpc>
            </a:pPr>
            <a:r>
              <a:rPr lang="en-US" dirty="0" smtClean="0"/>
              <a:t>Must file a return if </a:t>
            </a:r>
            <a:r>
              <a:rPr lang="en-US" b="1" dirty="0" smtClean="0"/>
              <a:t>any </a:t>
            </a:r>
            <a:r>
              <a:rPr lang="en-US" dirty="0" smtClean="0"/>
              <a:t>of the following apply</a:t>
            </a:r>
          </a:p>
          <a:p>
            <a:pPr marL="576262" lvl="1" indent="0">
              <a:lnSpc>
                <a:spcPct val="110000"/>
              </a:lnSpc>
              <a:buNone/>
            </a:pPr>
            <a:r>
              <a:rPr lang="en-US" dirty="0" smtClean="0"/>
              <a:t>1. Unearned income was over $1,050</a:t>
            </a:r>
          </a:p>
          <a:p>
            <a:pPr marL="576262" lvl="1" indent="0">
              <a:lnSpc>
                <a:spcPct val="110000"/>
              </a:lnSpc>
              <a:buNone/>
            </a:pPr>
            <a:r>
              <a:rPr lang="en-US" dirty="0" smtClean="0"/>
              <a:t>2. Earned income was over $12,000</a:t>
            </a:r>
          </a:p>
          <a:p>
            <a:pPr marL="576262" lvl="1" indent="0">
              <a:lnSpc>
                <a:spcPct val="110000"/>
              </a:lnSpc>
              <a:buNone/>
            </a:pPr>
            <a:r>
              <a:rPr lang="en-US" dirty="0" smtClean="0"/>
              <a:t>3. Gross income was more than the </a:t>
            </a:r>
            <a:r>
              <a:rPr lang="en-US" b="1" dirty="0" smtClean="0"/>
              <a:t>larger </a:t>
            </a:r>
            <a:r>
              <a:rPr lang="en-US" dirty="0" smtClean="0"/>
              <a:t>of —</a:t>
            </a:r>
          </a:p>
          <a:p>
            <a:pPr marL="1143000" lvl="2" indent="0">
              <a:lnSpc>
                <a:spcPct val="110000"/>
              </a:lnSpc>
              <a:buNone/>
            </a:pPr>
            <a:r>
              <a:rPr lang="en-US" dirty="0" smtClean="0"/>
              <a:t>a. $1,050, or</a:t>
            </a:r>
          </a:p>
          <a:p>
            <a:pPr marL="1143000" lvl="2" indent="0">
              <a:lnSpc>
                <a:spcPct val="110000"/>
              </a:lnSpc>
              <a:buNone/>
            </a:pPr>
            <a:r>
              <a:rPr lang="en-US" dirty="0" smtClean="0"/>
              <a:t>b. </a:t>
            </a:r>
            <a:r>
              <a:rPr lang="en-US" dirty="0" smtClean="0"/>
              <a:t>Earned </a:t>
            </a:r>
            <a:r>
              <a:rPr lang="en-US" dirty="0" smtClean="0"/>
              <a:t>income (up to $11,650) plus $350</a:t>
            </a:r>
          </a:p>
          <a:p>
            <a:pPr>
              <a:lnSpc>
                <a:spcPct val="110000"/>
              </a:lnSpc>
            </a:pPr>
            <a:r>
              <a:rPr lang="en-US" dirty="0" smtClean="0"/>
              <a:t>Taxable Scholarships are considered </a:t>
            </a:r>
            <a:r>
              <a:rPr lang="en-US" b="1" i="1" dirty="0" smtClean="0"/>
              <a:t>earned</a:t>
            </a:r>
            <a:r>
              <a:rPr lang="en-US" dirty="0" smtClean="0"/>
              <a:t> income to determine filing requirement and standard deduction, but </a:t>
            </a:r>
            <a:r>
              <a:rPr lang="en-US" b="1" i="1" dirty="0" smtClean="0"/>
              <a:t>unearned</a:t>
            </a:r>
            <a:r>
              <a:rPr lang="en-US" dirty="0" smtClean="0"/>
              <a:t> income for all other aspects</a:t>
            </a:r>
            <a:endParaRPr lang="en-US" dirty="0"/>
          </a:p>
        </p:txBody>
      </p:sp>
      <p:sp>
        <p:nvSpPr>
          <p:cNvPr id="4" name="Title 3"/>
          <p:cNvSpPr>
            <a:spLocks noGrp="1"/>
          </p:cNvSpPr>
          <p:nvPr>
            <p:ph type="title"/>
          </p:nvPr>
        </p:nvSpPr>
        <p:spPr/>
        <p:txBody>
          <a:bodyPr>
            <a:normAutofit fontScale="90000"/>
          </a:bodyPr>
          <a:lstStyle/>
          <a:p>
            <a:r>
              <a:rPr lang="en-US" dirty="0" smtClean="0"/>
              <a:t>Dependent Taxpayer (Child) Required to File…</a:t>
            </a:r>
            <a:endParaRPr lang="en-US" dirty="0"/>
          </a:p>
        </p:txBody>
      </p:sp>
      <p:sp>
        <p:nvSpPr>
          <p:cNvPr id="6" name="Footer Placeholder 5"/>
          <p:cNvSpPr>
            <a:spLocks noGrp="1"/>
          </p:cNvSpPr>
          <p:nvPr>
            <p:ph type="ftr" sz="quarter" idx="10"/>
          </p:nvPr>
        </p:nvSpPr>
        <p:spPr/>
        <p:txBody>
          <a:bodyPr/>
          <a:lstStyle/>
          <a:p>
            <a:r>
              <a:rPr lang="en-US" smtClean="0"/>
              <a:t>NTTC Training – TY2018</a:t>
            </a:r>
            <a:endParaRPr lang="en-US" dirty="0"/>
          </a:p>
        </p:txBody>
      </p:sp>
      <p:sp>
        <p:nvSpPr>
          <p:cNvPr id="10" name="Rectangle 9"/>
          <p:cNvSpPr/>
          <p:nvPr/>
        </p:nvSpPr>
        <p:spPr>
          <a:xfrm>
            <a:off x="9829800" y="1371600"/>
            <a:ext cx="1828800" cy="400110"/>
          </a:xfrm>
          <a:prstGeom prst="rect">
            <a:avLst/>
          </a:prstGeom>
          <a:solidFill>
            <a:schemeClr val="accent1">
              <a:tint val="100000"/>
              <a:shade val="100000"/>
              <a:satMod val="130000"/>
            </a:schemeClr>
          </a:solidFill>
          <a:effectLst/>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US" sz="2000" b="1" dirty="0" smtClean="0"/>
              <a:t>Pub 4012 Tab A</a:t>
            </a:r>
            <a:endParaRPr lang="en-US" sz="2000" b="1" dirty="0"/>
          </a:p>
        </p:txBody>
      </p:sp>
    </p:spTree>
    <p:extLst>
      <p:ext uri="{BB962C8B-B14F-4D97-AF65-F5344CB8AC3E}">
        <p14:creationId xmlns:p14="http://schemas.microsoft.com/office/powerpoint/2010/main" val="34833126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NTTC Training – TY2018</a:t>
            </a:r>
            <a:endParaRPr lang="en-US" dirty="0"/>
          </a:p>
        </p:txBody>
      </p:sp>
      <p:sp>
        <p:nvSpPr>
          <p:cNvPr id="3" name="Slide Number Placeholder 2"/>
          <p:cNvSpPr>
            <a:spLocks noGrp="1"/>
          </p:cNvSpPr>
          <p:nvPr>
            <p:ph type="sldNum" sz="quarter" idx="11"/>
          </p:nvPr>
        </p:nvSpPr>
        <p:spPr/>
        <p:txBody>
          <a:bodyPr/>
          <a:lstStyle/>
          <a:p>
            <a:pPr>
              <a:defRPr/>
            </a:pPr>
            <a:fld id="{17E0A672-F15B-4C60-B366-13AD04918B41}" type="slidenum">
              <a:rPr lang="en-US" altLang="en-US" smtClean="0"/>
              <a:pPr>
                <a:defRPr/>
              </a:pPr>
              <a:t>6</a:t>
            </a:fld>
            <a:endParaRPr lang="en-US" altLang="en-US"/>
          </a:p>
        </p:txBody>
      </p:sp>
      <p:sp>
        <p:nvSpPr>
          <p:cNvPr id="4" name="Content Placeholder 3"/>
          <p:cNvSpPr>
            <a:spLocks noGrp="1"/>
          </p:cNvSpPr>
          <p:nvPr>
            <p:ph sz="quarter" idx="12"/>
          </p:nvPr>
        </p:nvSpPr>
        <p:spPr/>
        <p:txBody>
          <a:bodyPr>
            <a:normAutofit/>
          </a:bodyPr>
          <a:lstStyle/>
          <a:p>
            <a:r>
              <a:rPr lang="en-US" dirty="0" smtClean="0"/>
              <a:t>Determine if taxpayer is potentially subject to kiddie tax</a:t>
            </a:r>
          </a:p>
          <a:p>
            <a:pPr lvl="1"/>
            <a:r>
              <a:rPr lang="en-US" dirty="0" smtClean="0"/>
              <a:t>Do they meet the tests (age, insufficient earned income, living parent, not MFJ)</a:t>
            </a:r>
          </a:p>
          <a:p>
            <a:pPr lvl="1"/>
            <a:r>
              <a:rPr lang="en-US" dirty="0" smtClean="0"/>
              <a:t>Find criteria in NTTC-modified Pub 4012 Tab H</a:t>
            </a:r>
          </a:p>
          <a:p>
            <a:r>
              <a:rPr lang="en-US" dirty="0" smtClean="0"/>
              <a:t>If so, add Form 8615 to compute the kiddie tax</a:t>
            </a:r>
          </a:p>
          <a:p>
            <a:pPr lvl="1"/>
            <a:r>
              <a:rPr lang="en-US" dirty="0" smtClean="0"/>
              <a:t>Initial testing: TaxSlayer computes the kiddie tax correctly</a:t>
            </a:r>
            <a:endParaRPr lang="en-US" dirty="0"/>
          </a:p>
        </p:txBody>
      </p:sp>
      <p:sp>
        <p:nvSpPr>
          <p:cNvPr id="5" name="Title 4"/>
          <p:cNvSpPr>
            <a:spLocks noGrp="1"/>
          </p:cNvSpPr>
          <p:nvPr>
            <p:ph type="title"/>
          </p:nvPr>
        </p:nvSpPr>
        <p:spPr/>
        <p:txBody>
          <a:bodyPr/>
          <a:lstStyle/>
          <a:p>
            <a:r>
              <a:rPr lang="en-US" dirty="0" smtClean="0"/>
              <a:t>Kiddie Tax – Steps to Take</a:t>
            </a:r>
            <a:endParaRPr lang="en-US" dirty="0"/>
          </a:p>
        </p:txBody>
      </p:sp>
      <p:sp>
        <p:nvSpPr>
          <p:cNvPr id="6" name="Rectangle 5"/>
          <p:cNvSpPr/>
          <p:nvPr/>
        </p:nvSpPr>
        <p:spPr>
          <a:xfrm>
            <a:off x="9144000" y="1371600"/>
            <a:ext cx="2514600" cy="400110"/>
          </a:xfrm>
          <a:prstGeom prst="rect">
            <a:avLst/>
          </a:prstGeom>
          <a:solidFill>
            <a:schemeClr val="accent1">
              <a:tint val="100000"/>
              <a:shade val="100000"/>
              <a:satMod val="130000"/>
            </a:schemeClr>
          </a:solidFill>
          <a:effectLst/>
        </p:spPr>
        <p:style>
          <a:lnRef idx="1">
            <a:schemeClr val="accent1"/>
          </a:lnRef>
          <a:fillRef idx="3">
            <a:schemeClr val="accent1"/>
          </a:fillRef>
          <a:effectRef idx="2">
            <a:schemeClr val="accent1"/>
          </a:effectRef>
          <a:fontRef idx="minor">
            <a:schemeClr val="lt1"/>
          </a:fontRef>
        </p:style>
        <p:txBody>
          <a:bodyPr wrap="square" rtlCol="0" anchor="ctr">
            <a:spAutoFit/>
          </a:bodyPr>
          <a:lstStyle/>
          <a:p>
            <a:pPr algn="ctr"/>
            <a:r>
              <a:rPr lang="en-US" sz="2000" b="1" dirty="0" smtClean="0"/>
              <a:t>Pub 4012 Tabs I and H</a:t>
            </a:r>
            <a:endParaRPr lang="en-US" sz="2000" b="1" dirty="0"/>
          </a:p>
        </p:txBody>
      </p:sp>
    </p:spTree>
    <p:extLst>
      <p:ext uri="{BB962C8B-B14F-4D97-AF65-F5344CB8AC3E}">
        <p14:creationId xmlns:p14="http://schemas.microsoft.com/office/powerpoint/2010/main" val="1346921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FB584FCE-D2C4-F744-9920-A6DBBF0E0451}" type="slidenum">
              <a:rPr lang="en-US" smtClean="0"/>
              <a:pPr/>
              <a:t>7</a:t>
            </a:fld>
            <a:endParaRPr lang="en-US" dirty="0"/>
          </a:p>
        </p:txBody>
      </p:sp>
      <p:sp>
        <p:nvSpPr>
          <p:cNvPr id="3" name="Content Placeholder 2"/>
          <p:cNvSpPr>
            <a:spLocks noGrp="1"/>
          </p:cNvSpPr>
          <p:nvPr>
            <p:ph type="body" sz="quarter" idx="12"/>
          </p:nvPr>
        </p:nvSpPr>
        <p:spPr/>
        <p:txBody>
          <a:bodyPr>
            <a:normAutofit/>
          </a:bodyPr>
          <a:lstStyle/>
          <a:p>
            <a:r>
              <a:rPr lang="en-US" dirty="0" smtClean="0"/>
              <a:t>Taxable scholarship income alone may not generate filing requirement</a:t>
            </a:r>
          </a:p>
          <a:p>
            <a:r>
              <a:rPr lang="en-US" dirty="0" smtClean="0"/>
              <a:t>If no filing requirement, no Form 8615 required</a:t>
            </a:r>
          </a:p>
          <a:p>
            <a:r>
              <a:rPr lang="en-US" dirty="0" smtClean="0"/>
              <a:t>Example: $10,000 taxable scholarship but no other income</a:t>
            </a:r>
          </a:p>
          <a:p>
            <a:pPr lvl="1"/>
            <a:r>
              <a:rPr lang="en-US" dirty="0" smtClean="0"/>
              <a:t>Below $12,000 earned income threshold so no filing requirement</a:t>
            </a:r>
          </a:p>
        </p:txBody>
      </p:sp>
      <p:sp>
        <p:nvSpPr>
          <p:cNvPr id="4" name="Title 3"/>
          <p:cNvSpPr>
            <a:spLocks noGrp="1"/>
          </p:cNvSpPr>
          <p:nvPr>
            <p:ph type="title"/>
          </p:nvPr>
        </p:nvSpPr>
        <p:spPr/>
        <p:txBody>
          <a:bodyPr/>
          <a:lstStyle/>
          <a:p>
            <a:r>
              <a:rPr lang="en-US" smtClean="0"/>
              <a:t>Kiddie Tax Filing Requirements</a:t>
            </a:r>
            <a:endParaRPr lang="en-US" dirty="0"/>
          </a:p>
        </p:txBody>
      </p:sp>
      <p:sp>
        <p:nvSpPr>
          <p:cNvPr id="16" name="Footer Placeholder 15"/>
          <p:cNvSpPr>
            <a:spLocks noGrp="1"/>
          </p:cNvSpPr>
          <p:nvPr>
            <p:ph type="ftr" sz="quarter" idx="10"/>
          </p:nvPr>
        </p:nvSpPr>
        <p:spPr/>
        <p:txBody>
          <a:bodyPr/>
          <a:lstStyle/>
          <a:p>
            <a:r>
              <a:rPr lang="en-US" smtClean="0"/>
              <a:t>NTTC Training – TY2018</a:t>
            </a:r>
            <a:endParaRPr lang="en-US" dirty="0"/>
          </a:p>
        </p:txBody>
      </p:sp>
    </p:spTree>
    <p:extLst>
      <p:ext uri="{BB962C8B-B14F-4D97-AF65-F5344CB8AC3E}">
        <p14:creationId xmlns:p14="http://schemas.microsoft.com/office/powerpoint/2010/main" val="41796086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NTTC Training – TY2018</a:t>
            </a:r>
            <a:endParaRPr lang="en-US" dirty="0"/>
          </a:p>
        </p:txBody>
      </p:sp>
      <p:sp>
        <p:nvSpPr>
          <p:cNvPr id="3" name="Slide Number Placeholder 2"/>
          <p:cNvSpPr>
            <a:spLocks noGrp="1"/>
          </p:cNvSpPr>
          <p:nvPr>
            <p:ph type="sldNum" sz="quarter" idx="11"/>
          </p:nvPr>
        </p:nvSpPr>
        <p:spPr/>
        <p:txBody>
          <a:bodyPr/>
          <a:lstStyle/>
          <a:p>
            <a:pPr>
              <a:defRPr/>
            </a:pPr>
            <a:fld id="{17E0A672-F15B-4C60-B366-13AD04918B41}" type="slidenum">
              <a:rPr lang="en-US" altLang="en-US" smtClean="0"/>
              <a:pPr>
                <a:defRPr/>
              </a:pPr>
              <a:t>8</a:t>
            </a:fld>
            <a:endParaRPr lang="en-US" altLang="en-US"/>
          </a:p>
        </p:txBody>
      </p:sp>
      <p:sp>
        <p:nvSpPr>
          <p:cNvPr id="4" name="Content Placeholder 3"/>
          <p:cNvSpPr>
            <a:spLocks noGrp="1"/>
          </p:cNvSpPr>
          <p:nvPr>
            <p:ph sz="quarter" idx="12"/>
          </p:nvPr>
        </p:nvSpPr>
        <p:spPr/>
        <p:txBody>
          <a:bodyPr>
            <a:normAutofit lnSpcReduction="10000"/>
          </a:bodyPr>
          <a:lstStyle/>
          <a:p>
            <a:r>
              <a:rPr lang="en-US" dirty="0" smtClean="0"/>
              <a:t>Eddie is 20 years old and a full time student who earned $9,000 part time</a:t>
            </a:r>
          </a:p>
          <a:p>
            <a:r>
              <a:rPr lang="en-US" dirty="0" smtClean="0"/>
              <a:t>He also has a taxable Pell grant of $2,500</a:t>
            </a:r>
          </a:p>
          <a:p>
            <a:r>
              <a:rPr lang="en-US" dirty="0" smtClean="0"/>
              <a:t>Is Eddie subject to the kiddie tax?</a:t>
            </a:r>
          </a:p>
          <a:p>
            <a:r>
              <a:rPr lang="en-US" b="1" dirty="0" smtClean="0"/>
              <a:t>No</a:t>
            </a:r>
            <a:r>
              <a:rPr lang="en-US" dirty="0" smtClean="0"/>
              <a:t>. Eddie does not have a filing requirement</a:t>
            </a:r>
          </a:p>
          <a:p>
            <a:pPr lvl="1"/>
            <a:r>
              <a:rPr lang="en-US" dirty="0" smtClean="0"/>
              <a:t>The Pell grant is </a:t>
            </a:r>
            <a:r>
              <a:rPr lang="en-US" b="1" dirty="0" smtClean="0"/>
              <a:t>earned</a:t>
            </a:r>
            <a:r>
              <a:rPr lang="en-US" dirty="0" smtClean="0"/>
              <a:t> income for the gross income filing threshold</a:t>
            </a:r>
            <a:endParaRPr lang="en-US" dirty="0"/>
          </a:p>
        </p:txBody>
      </p:sp>
      <p:sp>
        <p:nvSpPr>
          <p:cNvPr id="5" name="Title 4"/>
          <p:cNvSpPr>
            <a:spLocks noGrp="1"/>
          </p:cNvSpPr>
          <p:nvPr>
            <p:ph type="title"/>
          </p:nvPr>
        </p:nvSpPr>
        <p:spPr/>
        <p:txBody>
          <a:bodyPr/>
          <a:lstStyle/>
          <a:p>
            <a:r>
              <a:rPr lang="en-US" dirty="0" smtClean="0"/>
              <a:t>Kiddie Tax Quiz 1</a:t>
            </a:r>
            <a:endParaRPr lang="en-US" dirty="0"/>
          </a:p>
        </p:txBody>
      </p:sp>
    </p:spTree>
    <p:extLst>
      <p:ext uri="{BB962C8B-B14F-4D97-AF65-F5344CB8AC3E}">
        <p14:creationId xmlns:p14="http://schemas.microsoft.com/office/powerpoint/2010/main" val="45221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NTTC Training – TY2018</a:t>
            </a:r>
            <a:endParaRPr lang="en-US" dirty="0"/>
          </a:p>
        </p:txBody>
      </p:sp>
      <p:sp>
        <p:nvSpPr>
          <p:cNvPr id="3" name="Slide Number Placeholder 2"/>
          <p:cNvSpPr>
            <a:spLocks noGrp="1"/>
          </p:cNvSpPr>
          <p:nvPr>
            <p:ph type="sldNum" sz="quarter" idx="11"/>
          </p:nvPr>
        </p:nvSpPr>
        <p:spPr/>
        <p:txBody>
          <a:bodyPr/>
          <a:lstStyle/>
          <a:p>
            <a:pPr>
              <a:defRPr/>
            </a:pPr>
            <a:fld id="{17E0A672-F15B-4C60-B366-13AD04918B41}" type="slidenum">
              <a:rPr lang="en-US" altLang="en-US" smtClean="0"/>
              <a:pPr>
                <a:defRPr/>
              </a:pPr>
              <a:t>9</a:t>
            </a:fld>
            <a:endParaRPr lang="en-US" altLang="en-US"/>
          </a:p>
        </p:txBody>
      </p:sp>
      <p:sp>
        <p:nvSpPr>
          <p:cNvPr id="4" name="Content Placeholder 3"/>
          <p:cNvSpPr>
            <a:spLocks noGrp="1"/>
          </p:cNvSpPr>
          <p:nvPr>
            <p:ph sz="quarter" idx="12"/>
          </p:nvPr>
        </p:nvSpPr>
        <p:spPr/>
        <p:txBody>
          <a:bodyPr>
            <a:normAutofit/>
          </a:bodyPr>
          <a:lstStyle/>
          <a:p>
            <a:r>
              <a:rPr lang="en-US" dirty="0" smtClean="0"/>
              <a:t>Same as Quiz 1 but Eddie’s taxable Pell grant is $3,500</a:t>
            </a:r>
          </a:p>
          <a:p>
            <a:r>
              <a:rPr lang="en-US" dirty="0" smtClean="0"/>
              <a:t>Is Eddie subject to the kiddie tax?</a:t>
            </a:r>
          </a:p>
          <a:p>
            <a:r>
              <a:rPr lang="en-US" b="1" dirty="0" smtClean="0"/>
              <a:t>Yes</a:t>
            </a:r>
            <a:r>
              <a:rPr lang="en-US" dirty="0" smtClean="0"/>
              <a:t>. Eddie’s earned taxable income is more than $12,000 so he has a filing requirement</a:t>
            </a:r>
          </a:p>
          <a:p>
            <a:pPr lvl="1"/>
            <a:r>
              <a:rPr lang="en-US" dirty="0" smtClean="0"/>
              <a:t>The taxable Pell grant is </a:t>
            </a:r>
            <a:r>
              <a:rPr lang="en-US" b="1" dirty="0" smtClean="0"/>
              <a:t>unearned</a:t>
            </a:r>
            <a:r>
              <a:rPr lang="en-US" dirty="0" smtClean="0"/>
              <a:t> income for the kiddie tax and exceeds the $2,100 kiddie tax threshold</a:t>
            </a:r>
            <a:endParaRPr lang="en-US" dirty="0"/>
          </a:p>
        </p:txBody>
      </p:sp>
      <p:sp>
        <p:nvSpPr>
          <p:cNvPr id="5" name="Title 4"/>
          <p:cNvSpPr>
            <a:spLocks noGrp="1"/>
          </p:cNvSpPr>
          <p:nvPr>
            <p:ph type="title"/>
          </p:nvPr>
        </p:nvSpPr>
        <p:spPr/>
        <p:txBody>
          <a:bodyPr/>
          <a:lstStyle/>
          <a:p>
            <a:r>
              <a:rPr lang="en-US" dirty="0" smtClean="0"/>
              <a:t>Kiddie Tax Quiz 2</a:t>
            </a:r>
            <a:endParaRPr lang="en-US" dirty="0"/>
          </a:p>
        </p:txBody>
      </p:sp>
    </p:spTree>
    <p:extLst>
      <p:ext uri="{BB962C8B-B14F-4D97-AF65-F5344CB8AC3E}">
        <p14:creationId xmlns:p14="http://schemas.microsoft.com/office/powerpoint/2010/main" val="1011425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2018 Temple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ARPF PPTX Template Wide v2.potx" id="{9EC42302-1C76-456C-AA3A-B873C1C81271}" vid="{8200FA71-478A-4AA6-9D02-1D1F7039DF9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2018 Templet.thmx</Template>
  <TotalTime>0</TotalTime>
  <Words>2785</Words>
  <Application>Microsoft Office PowerPoint</Application>
  <PresentationFormat>Widescreen</PresentationFormat>
  <Paragraphs>385</Paragraphs>
  <Slides>43</Slides>
  <Notes>36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43</vt:i4>
      </vt:variant>
    </vt:vector>
  </HeadingPairs>
  <TitlesOfParts>
    <vt:vector size="48" baseType="lpstr">
      <vt:lpstr>MS PGothic</vt:lpstr>
      <vt:lpstr>Arial</vt:lpstr>
      <vt:lpstr>Calibri</vt:lpstr>
      <vt:lpstr>Wingdings</vt:lpstr>
      <vt:lpstr>2018 Templet</vt:lpstr>
      <vt:lpstr>Kiddie Tax Other Taxes</vt:lpstr>
      <vt:lpstr>Tax for Children with Unearned Income – “Kiddie Tax”</vt:lpstr>
      <vt:lpstr>Kiddie Tax Filing Requirements – Must Meet ALL</vt:lpstr>
      <vt:lpstr>Kiddie Tax </vt:lpstr>
      <vt:lpstr>Dependent Taxpayer (Child) Required to File…</vt:lpstr>
      <vt:lpstr>Kiddie Tax – Steps to Take</vt:lpstr>
      <vt:lpstr>Kiddie Tax Filing Requirements</vt:lpstr>
      <vt:lpstr>Kiddie Tax Quiz 1</vt:lpstr>
      <vt:lpstr>Kiddie Tax Quiz 2</vt:lpstr>
      <vt:lpstr>Form 8615 in TaxSlayer </vt:lpstr>
      <vt:lpstr>Kiddie Tax – TaxSlayer Entry</vt:lpstr>
      <vt:lpstr>Kiddie Tax – Parent Information</vt:lpstr>
      <vt:lpstr>Kiddie Tax Example – Only Unearned Income</vt:lpstr>
      <vt:lpstr>Kiddie Tax Example – Earned and Unearned Income</vt:lpstr>
      <vt:lpstr>Other Taxes in Scope</vt:lpstr>
      <vt:lpstr>Self-employment Tax</vt:lpstr>
      <vt:lpstr>Self-employment Tax</vt:lpstr>
      <vt:lpstr>Self-employment Tax</vt:lpstr>
      <vt:lpstr>Social Security/Medicare Taxes on Tip Income</vt:lpstr>
      <vt:lpstr>Allocated Tip Income</vt:lpstr>
      <vt:lpstr>Tips Less than $20 Per Month</vt:lpstr>
      <vt:lpstr>Tip Income – Self-Employed</vt:lpstr>
      <vt:lpstr>Additional Tax on Early Distributions</vt:lpstr>
      <vt:lpstr>Early Distribution Additional Tax</vt:lpstr>
      <vt:lpstr>Highlight Certain Exception Codes</vt:lpstr>
      <vt:lpstr>Highlight Certain Exception Codes</vt:lpstr>
      <vt:lpstr>Highlight Certain Exception Codes</vt:lpstr>
      <vt:lpstr>Early Distribution Quiz</vt:lpstr>
      <vt:lpstr>Early Distribution Quiz Answer: $575</vt:lpstr>
      <vt:lpstr>Missed RMD from Traditional IRA</vt:lpstr>
      <vt:lpstr>Missed RMD</vt:lpstr>
      <vt:lpstr>Missed RMD</vt:lpstr>
      <vt:lpstr>Missed RMD</vt:lpstr>
      <vt:lpstr>Additional Tax on IRAs, etc.</vt:lpstr>
      <vt:lpstr>First Time Homebuyers Credit Payback</vt:lpstr>
      <vt:lpstr>First Time Homebuyers Credit Payback</vt:lpstr>
      <vt:lpstr>Home Ceases to be Main Home</vt:lpstr>
      <vt:lpstr>Home Ceases to be Main Home</vt:lpstr>
      <vt:lpstr>Exceptions to Full Repayment</vt:lpstr>
      <vt:lpstr>Exceptions to Full Repayment</vt:lpstr>
      <vt:lpstr>Quality Review</vt:lpstr>
      <vt:lpstr>Quality Review</vt:lpstr>
      <vt:lpstr>Other Taxes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2018-10-08T14:33:48Z</dcterms:created>
  <dcterms:modified xsi:type="dcterms:W3CDTF">2018-12-26T23:36:04Z</dcterms:modified>
</cp:coreProperties>
</file>